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201"/>
  </p:notesMasterIdLst>
  <p:handoutMasterIdLst>
    <p:handoutMasterId r:id="rId202"/>
  </p:handoutMasterIdLst>
  <p:sldIdLst>
    <p:sldId id="256" r:id="rId2"/>
    <p:sldId id="281" r:id="rId3"/>
    <p:sldId id="257" r:id="rId4"/>
    <p:sldId id="516" r:id="rId5"/>
    <p:sldId id="518" r:id="rId6"/>
    <p:sldId id="519" r:id="rId7"/>
    <p:sldId id="520" r:id="rId8"/>
    <p:sldId id="521" r:id="rId9"/>
    <p:sldId id="522" r:id="rId10"/>
    <p:sldId id="523" r:id="rId11"/>
    <p:sldId id="517" r:id="rId12"/>
    <p:sldId id="524" r:id="rId13"/>
    <p:sldId id="528" r:id="rId14"/>
    <p:sldId id="530" r:id="rId15"/>
    <p:sldId id="529" r:id="rId16"/>
    <p:sldId id="525" r:id="rId17"/>
    <p:sldId id="526" r:id="rId18"/>
    <p:sldId id="527" r:id="rId19"/>
    <p:sldId id="531" r:id="rId20"/>
    <p:sldId id="532" r:id="rId21"/>
    <p:sldId id="533" r:id="rId22"/>
    <p:sldId id="389" r:id="rId23"/>
    <p:sldId id="396" r:id="rId24"/>
    <p:sldId id="390" r:id="rId25"/>
    <p:sldId id="391" r:id="rId26"/>
    <p:sldId id="392" r:id="rId27"/>
    <p:sldId id="393" r:id="rId28"/>
    <p:sldId id="397" r:id="rId29"/>
    <p:sldId id="398" r:id="rId30"/>
    <p:sldId id="394" r:id="rId31"/>
    <p:sldId id="399" r:id="rId32"/>
    <p:sldId id="534" r:id="rId33"/>
    <p:sldId id="400" r:id="rId34"/>
    <p:sldId id="401" r:id="rId35"/>
    <p:sldId id="402" r:id="rId36"/>
    <p:sldId id="403" r:id="rId37"/>
    <p:sldId id="405" r:id="rId38"/>
    <p:sldId id="404" r:id="rId39"/>
    <p:sldId id="406" r:id="rId40"/>
    <p:sldId id="407" r:id="rId41"/>
    <p:sldId id="408" r:id="rId42"/>
    <p:sldId id="409" r:id="rId43"/>
    <p:sldId id="395" r:id="rId44"/>
    <p:sldId id="388" r:id="rId45"/>
    <p:sldId id="387" r:id="rId46"/>
    <p:sldId id="354" r:id="rId47"/>
    <p:sldId id="355" r:id="rId48"/>
    <p:sldId id="352" r:id="rId49"/>
    <p:sldId id="360" r:id="rId50"/>
    <p:sldId id="357" r:id="rId51"/>
    <p:sldId id="356" r:id="rId52"/>
    <p:sldId id="386" r:id="rId53"/>
    <p:sldId id="361" r:id="rId54"/>
    <p:sldId id="362" r:id="rId55"/>
    <p:sldId id="363" r:id="rId56"/>
    <p:sldId id="364" r:id="rId57"/>
    <p:sldId id="365" r:id="rId58"/>
    <p:sldId id="367" r:id="rId59"/>
    <p:sldId id="366" r:id="rId60"/>
    <p:sldId id="358" r:id="rId61"/>
    <p:sldId id="359" r:id="rId62"/>
    <p:sldId id="373" r:id="rId63"/>
    <p:sldId id="368" r:id="rId64"/>
    <p:sldId id="378" r:id="rId65"/>
    <p:sldId id="379" r:id="rId66"/>
    <p:sldId id="417" r:id="rId67"/>
    <p:sldId id="416" r:id="rId68"/>
    <p:sldId id="415" r:id="rId69"/>
    <p:sldId id="414" r:id="rId70"/>
    <p:sldId id="420" r:id="rId71"/>
    <p:sldId id="418" r:id="rId72"/>
    <p:sldId id="535" r:id="rId73"/>
    <p:sldId id="419" r:id="rId74"/>
    <p:sldId id="422" r:id="rId75"/>
    <p:sldId id="423" r:id="rId76"/>
    <p:sldId id="424" r:id="rId77"/>
    <p:sldId id="425" r:id="rId78"/>
    <p:sldId id="426" r:id="rId79"/>
    <p:sldId id="427" r:id="rId80"/>
    <p:sldId id="428" r:id="rId81"/>
    <p:sldId id="429" r:id="rId82"/>
    <p:sldId id="430" r:id="rId83"/>
    <p:sldId id="431" r:id="rId84"/>
    <p:sldId id="432" r:id="rId85"/>
    <p:sldId id="433" r:id="rId86"/>
    <p:sldId id="434" r:id="rId87"/>
    <p:sldId id="436" r:id="rId88"/>
    <p:sldId id="435" r:id="rId89"/>
    <p:sldId id="437" r:id="rId90"/>
    <p:sldId id="438" r:id="rId91"/>
    <p:sldId id="439" r:id="rId92"/>
    <p:sldId id="441" r:id="rId93"/>
    <p:sldId id="444" r:id="rId94"/>
    <p:sldId id="445" r:id="rId95"/>
    <p:sldId id="446" r:id="rId96"/>
    <p:sldId id="447" r:id="rId97"/>
    <p:sldId id="448" r:id="rId98"/>
    <p:sldId id="449" r:id="rId99"/>
    <p:sldId id="450" r:id="rId100"/>
    <p:sldId id="451" r:id="rId101"/>
    <p:sldId id="452" r:id="rId102"/>
    <p:sldId id="453" r:id="rId103"/>
    <p:sldId id="454" r:id="rId104"/>
    <p:sldId id="455" r:id="rId105"/>
    <p:sldId id="456" r:id="rId106"/>
    <p:sldId id="457" r:id="rId107"/>
    <p:sldId id="458" r:id="rId108"/>
    <p:sldId id="459" r:id="rId109"/>
    <p:sldId id="460" r:id="rId110"/>
    <p:sldId id="461" r:id="rId111"/>
    <p:sldId id="462" r:id="rId112"/>
    <p:sldId id="463" r:id="rId113"/>
    <p:sldId id="464" r:id="rId114"/>
    <p:sldId id="465" r:id="rId115"/>
    <p:sldId id="467" r:id="rId116"/>
    <p:sldId id="466" r:id="rId117"/>
    <p:sldId id="468" r:id="rId118"/>
    <p:sldId id="469" r:id="rId119"/>
    <p:sldId id="470" r:id="rId120"/>
    <p:sldId id="537" r:id="rId121"/>
    <p:sldId id="471" r:id="rId122"/>
    <p:sldId id="472" r:id="rId123"/>
    <p:sldId id="473" r:id="rId124"/>
    <p:sldId id="474" r:id="rId125"/>
    <p:sldId id="475" r:id="rId126"/>
    <p:sldId id="476" r:id="rId127"/>
    <p:sldId id="477" r:id="rId128"/>
    <p:sldId id="478" r:id="rId129"/>
    <p:sldId id="479" r:id="rId130"/>
    <p:sldId id="480" r:id="rId131"/>
    <p:sldId id="481" r:id="rId132"/>
    <p:sldId id="483" r:id="rId133"/>
    <p:sldId id="539" r:id="rId134"/>
    <p:sldId id="540"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38" r:id="rId152"/>
    <p:sldId id="541" r:id="rId153"/>
    <p:sldId id="542" r:id="rId154"/>
    <p:sldId id="500" r:id="rId155"/>
    <p:sldId id="501" r:id="rId156"/>
    <p:sldId id="502" r:id="rId157"/>
    <p:sldId id="503" r:id="rId158"/>
    <p:sldId id="504" r:id="rId159"/>
    <p:sldId id="543" r:id="rId160"/>
    <p:sldId id="544" r:id="rId161"/>
    <p:sldId id="545" r:id="rId162"/>
    <p:sldId id="546" r:id="rId163"/>
    <p:sldId id="547" r:id="rId164"/>
    <p:sldId id="548" r:id="rId165"/>
    <p:sldId id="549" r:id="rId166"/>
    <p:sldId id="550" r:id="rId167"/>
    <p:sldId id="551" r:id="rId168"/>
    <p:sldId id="552" r:id="rId169"/>
    <p:sldId id="553" r:id="rId170"/>
    <p:sldId id="554" r:id="rId171"/>
    <p:sldId id="555" r:id="rId172"/>
    <p:sldId id="556" r:id="rId173"/>
    <p:sldId id="557" r:id="rId174"/>
    <p:sldId id="558" r:id="rId175"/>
    <p:sldId id="559" r:id="rId176"/>
    <p:sldId id="560" r:id="rId177"/>
    <p:sldId id="561" r:id="rId178"/>
    <p:sldId id="562" r:id="rId179"/>
    <p:sldId id="563" r:id="rId180"/>
    <p:sldId id="564" r:id="rId181"/>
    <p:sldId id="565" r:id="rId182"/>
    <p:sldId id="566" r:id="rId183"/>
    <p:sldId id="567" r:id="rId184"/>
    <p:sldId id="568" r:id="rId185"/>
    <p:sldId id="569" r:id="rId186"/>
    <p:sldId id="570" r:id="rId187"/>
    <p:sldId id="571" r:id="rId188"/>
    <p:sldId id="572" r:id="rId189"/>
    <p:sldId id="573" r:id="rId190"/>
    <p:sldId id="372" r:id="rId191"/>
    <p:sldId id="577" r:id="rId192"/>
    <p:sldId id="575" r:id="rId193"/>
    <p:sldId id="576" r:id="rId194"/>
    <p:sldId id="578" r:id="rId195"/>
    <p:sldId id="579" r:id="rId196"/>
    <p:sldId id="574" r:id="rId197"/>
    <p:sldId id="371" r:id="rId198"/>
    <p:sldId id="369" r:id="rId199"/>
    <p:sldId id="348" r:id="rId2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tableStyles" Target="tableStyles.xml"/><Relationship Id="rId201"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C55B4A6-F6ED-41A2-91E7-92EA26A78E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skill up-skill re-skill</a:t>
            </a:r>
          </a:p>
        </p:txBody>
      </p:sp>
      <p:sp>
        <p:nvSpPr>
          <p:cNvPr id="3" name="Date Placeholder 2">
            <a:extLst>
              <a:ext uri="{FF2B5EF4-FFF2-40B4-BE49-F238E27FC236}">
                <a16:creationId xmlns:a16="http://schemas.microsoft.com/office/drawing/2014/main" id="{92E8005F-CED1-4621-9110-C690C6CDC9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BA3DF1-419F-4396-AE23-2FADD3683DAD}" type="datetimeFigureOut">
              <a:rPr lang="en-IN" smtClean="0"/>
              <a:t>11-06-2019</a:t>
            </a:fld>
            <a:endParaRPr lang="en-IN"/>
          </a:p>
        </p:txBody>
      </p:sp>
      <p:sp>
        <p:nvSpPr>
          <p:cNvPr id="4" name="Footer Placeholder 3">
            <a:extLst>
              <a:ext uri="{FF2B5EF4-FFF2-40B4-BE49-F238E27FC236}">
                <a16:creationId xmlns:a16="http://schemas.microsoft.com/office/drawing/2014/main" id="{CAC7E25C-2D8D-41AA-8748-E6D60FE01D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E5D82668-E5B5-46EE-9C93-F2CE7B1769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15D8C8-2A11-4FB2-BD5D-E4BDAB38F5ED}" type="slidenum">
              <a:rPr lang="en-IN" smtClean="0"/>
              <a:t>‹#›</a:t>
            </a:fld>
            <a:endParaRPr lang="en-IN"/>
          </a:p>
        </p:txBody>
      </p:sp>
    </p:spTree>
    <p:extLst>
      <p:ext uri="{BB962C8B-B14F-4D97-AF65-F5344CB8AC3E}">
        <p14:creationId xmlns:p14="http://schemas.microsoft.com/office/powerpoint/2010/main" val="228857821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skill up-skill re-skill</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A6DFB3-D709-4817-8757-3B1955B6C311}" type="datetimeFigureOut">
              <a:rPr lang="en-IN" smtClean="0"/>
              <a:t>11-06-2019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E57952-1A80-46FA-8548-9774038396A1}" type="slidenum">
              <a:rPr lang="en-IN" smtClean="0"/>
              <a:t>‹#›</a:t>
            </a:fld>
            <a:endParaRPr lang="en-IN"/>
          </a:p>
        </p:txBody>
      </p:sp>
    </p:spTree>
    <p:extLst>
      <p:ext uri="{BB962C8B-B14F-4D97-AF65-F5344CB8AC3E}">
        <p14:creationId xmlns:p14="http://schemas.microsoft.com/office/powerpoint/2010/main" val="205741509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22</a:t>
            </a:fld>
            <a:endParaRPr lang="en-IN"/>
          </a:p>
        </p:txBody>
      </p:sp>
    </p:spTree>
    <p:extLst>
      <p:ext uri="{BB962C8B-B14F-4D97-AF65-F5344CB8AC3E}">
        <p14:creationId xmlns:p14="http://schemas.microsoft.com/office/powerpoint/2010/main" val="3316370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31</a:t>
            </a:fld>
            <a:endParaRPr lang="en-IN"/>
          </a:p>
        </p:txBody>
      </p:sp>
    </p:spTree>
    <p:extLst>
      <p:ext uri="{BB962C8B-B14F-4D97-AF65-F5344CB8AC3E}">
        <p14:creationId xmlns:p14="http://schemas.microsoft.com/office/powerpoint/2010/main" val="13226610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136</a:t>
            </a:fld>
            <a:endParaRPr lang="en-IN"/>
          </a:p>
        </p:txBody>
      </p:sp>
    </p:spTree>
    <p:extLst>
      <p:ext uri="{BB962C8B-B14F-4D97-AF65-F5344CB8AC3E}">
        <p14:creationId xmlns:p14="http://schemas.microsoft.com/office/powerpoint/2010/main" val="7495566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137</a:t>
            </a:fld>
            <a:endParaRPr lang="en-IN"/>
          </a:p>
        </p:txBody>
      </p:sp>
    </p:spTree>
    <p:extLst>
      <p:ext uri="{BB962C8B-B14F-4D97-AF65-F5344CB8AC3E}">
        <p14:creationId xmlns:p14="http://schemas.microsoft.com/office/powerpoint/2010/main" val="132049843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138</a:t>
            </a:fld>
            <a:endParaRPr lang="en-IN"/>
          </a:p>
        </p:txBody>
      </p:sp>
    </p:spTree>
    <p:extLst>
      <p:ext uri="{BB962C8B-B14F-4D97-AF65-F5344CB8AC3E}">
        <p14:creationId xmlns:p14="http://schemas.microsoft.com/office/powerpoint/2010/main" val="26154003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139</a:t>
            </a:fld>
            <a:endParaRPr lang="en-IN"/>
          </a:p>
        </p:txBody>
      </p:sp>
    </p:spTree>
    <p:extLst>
      <p:ext uri="{BB962C8B-B14F-4D97-AF65-F5344CB8AC3E}">
        <p14:creationId xmlns:p14="http://schemas.microsoft.com/office/powerpoint/2010/main" val="19793365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140</a:t>
            </a:fld>
            <a:endParaRPr lang="en-IN"/>
          </a:p>
        </p:txBody>
      </p:sp>
    </p:spTree>
    <p:extLst>
      <p:ext uri="{BB962C8B-B14F-4D97-AF65-F5344CB8AC3E}">
        <p14:creationId xmlns:p14="http://schemas.microsoft.com/office/powerpoint/2010/main" val="244310961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141</a:t>
            </a:fld>
            <a:endParaRPr lang="en-IN"/>
          </a:p>
        </p:txBody>
      </p:sp>
    </p:spTree>
    <p:extLst>
      <p:ext uri="{BB962C8B-B14F-4D97-AF65-F5344CB8AC3E}">
        <p14:creationId xmlns:p14="http://schemas.microsoft.com/office/powerpoint/2010/main" val="388404088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142</a:t>
            </a:fld>
            <a:endParaRPr lang="en-IN"/>
          </a:p>
        </p:txBody>
      </p:sp>
    </p:spTree>
    <p:extLst>
      <p:ext uri="{BB962C8B-B14F-4D97-AF65-F5344CB8AC3E}">
        <p14:creationId xmlns:p14="http://schemas.microsoft.com/office/powerpoint/2010/main" val="424104130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143</a:t>
            </a:fld>
            <a:endParaRPr lang="en-IN"/>
          </a:p>
        </p:txBody>
      </p:sp>
    </p:spTree>
    <p:extLst>
      <p:ext uri="{BB962C8B-B14F-4D97-AF65-F5344CB8AC3E}">
        <p14:creationId xmlns:p14="http://schemas.microsoft.com/office/powerpoint/2010/main" val="4445427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144</a:t>
            </a:fld>
            <a:endParaRPr lang="en-IN"/>
          </a:p>
        </p:txBody>
      </p:sp>
    </p:spTree>
    <p:extLst>
      <p:ext uri="{BB962C8B-B14F-4D97-AF65-F5344CB8AC3E}">
        <p14:creationId xmlns:p14="http://schemas.microsoft.com/office/powerpoint/2010/main" val="270846780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145</a:t>
            </a:fld>
            <a:endParaRPr lang="en-IN"/>
          </a:p>
        </p:txBody>
      </p:sp>
    </p:spTree>
    <p:extLst>
      <p:ext uri="{BB962C8B-B14F-4D97-AF65-F5344CB8AC3E}">
        <p14:creationId xmlns:p14="http://schemas.microsoft.com/office/powerpoint/2010/main" val="4267705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32</a:t>
            </a:fld>
            <a:endParaRPr lang="en-IN"/>
          </a:p>
        </p:txBody>
      </p:sp>
    </p:spTree>
    <p:extLst>
      <p:ext uri="{BB962C8B-B14F-4D97-AF65-F5344CB8AC3E}">
        <p14:creationId xmlns:p14="http://schemas.microsoft.com/office/powerpoint/2010/main" val="94079012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146</a:t>
            </a:fld>
            <a:endParaRPr lang="en-IN"/>
          </a:p>
        </p:txBody>
      </p:sp>
    </p:spTree>
    <p:extLst>
      <p:ext uri="{BB962C8B-B14F-4D97-AF65-F5344CB8AC3E}">
        <p14:creationId xmlns:p14="http://schemas.microsoft.com/office/powerpoint/2010/main" val="286750231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147</a:t>
            </a:fld>
            <a:endParaRPr lang="en-IN"/>
          </a:p>
        </p:txBody>
      </p:sp>
    </p:spTree>
    <p:extLst>
      <p:ext uri="{BB962C8B-B14F-4D97-AF65-F5344CB8AC3E}">
        <p14:creationId xmlns:p14="http://schemas.microsoft.com/office/powerpoint/2010/main" val="75900436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148</a:t>
            </a:fld>
            <a:endParaRPr lang="en-IN"/>
          </a:p>
        </p:txBody>
      </p:sp>
    </p:spTree>
    <p:extLst>
      <p:ext uri="{BB962C8B-B14F-4D97-AF65-F5344CB8AC3E}">
        <p14:creationId xmlns:p14="http://schemas.microsoft.com/office/powerpoint/2010/main" val="31939332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149</a:t>
            </a:fld>
            <a:endParaRPr lang="en-IN"/>
          </a:p>
        </p:txBody>
      </p:sp>
    </p:spTree>
    <p:extLst>
      <p:ext uri="{BB962C8B-B14F-4D97-AF65-F5344CB8AC3E}">
        <p14:creationId xmlns:p14="http://schemas.microsoft.com/office/powerpoint/2010/main" val="94860071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150</a:t>
            </a:fld>
            <a:endParaRPr lang="en-IN"/>
          </a:p>
        </p:txBody>
      </p:sp>
    </p:spTree>
    <p:extLst>
      <p:ext uri="{BB962C8B-B14F-4D97-AF65-F5344CB8AC3E}">
        <p14:creationId xmlns:p14="http://schemas.microsoft.com/office/powerpoint/2010/main" val="375952343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151</a:t>
            </a:fld>
            <a:endParaRPr lang="en-IN"/>
          </a:p>
        </p:txBody>
      </p:sp>
    </p:spTree>
    <p:extLst>
      <p:ext uri="{BB962C8B-B14F-4D97-AF65-F5344CB8AC3E}">
        <p14:creationId xmlns:p14="http://schemas.microsoft.com/office/powerpoint/2010/main" val="28799840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152</a:t>
            </a:fld>
            <a:endParaRPr lang="en-IN"/>
          </a:p>
        </p:txBody>
      </p:sp>
    </p:spTree>
    <p:extLst>
      <p:ext uri="{BB962C8B-B14F-4D97-AF65-F5344CB8AC3E}">
        <p14:creationId xmlns:p14="http://schemas.microsoft.com/office/powerpoint/2010/main" val="31167864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153</a:t>
            </a:fld>
            <a:endParaRPr lang="en-IN"/>
          </a:p>
        </p:txBody>
      </p:sp>
    </p:spTree>
    <p:extLst>
      <p:ext uri="{BB962C8B-B14F-4D97-AF65-F5344CB8AC3E}">
        <p14:creationId xmlns:p14="http://schemas.microsoft.com/office/powerpoint/2010/main" val="6676078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154</a:t>
            </a:fld>
            <a:endParaRPr lang="en-IN"/>
          </a:p>
        </p:txBody>
      </p:sp>
    </p:spTree>
    <p:extLst>
      <p:ext uri="{BB962C8B-B14F-4D97-AF65-F5344CB8AC3E}">
        <p14:creationId xmlns:p14="http://schemas.microsoft.com/office/powerpoint/2010/main" val="175328326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155</a:t>
            </a:fld>
            <a:endParaRPr lang="en-IN"/>
          </a:p>
        </p:txBody>
      </p:sp>
    </p:spTree>
    <p:extLst>
      <p:ext uri="{BB962C8B-B14F-4D97-AF65-F5344CB8AC3E}">
        <p14:creationId xmlns:p14="http://schemas.microsoft.com/office/powerpoint/2010/main" val="4282682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33</a:t>
            </a:fld>
            <a:endParaRPr lang="en-IN"/>
          </a:p>
        </p:txBody>
      </p:sp>
    </p:spTree>
    <p:extLst>
      <p:ext uri="{BB962C8B-B14F-4D97-AF65-F5344CB8AC3E}">
        <p14:creationId xmlns:p14="http://schemas.microsoft.com/office/powerpoint/2010/main" val="296043992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156</a:t>
            </a:fld>
            <a:endParaRPr lang="en-IN"/>
          </a:p>
        </p:txBody>
      </p:sp>
    </p:spTree>
    <p:extLst>
      <p:ext uri="{BB962C8B-B14F-4D97-AF65-F5344CB8AC3E}">
        <p14:creationId xmlns:p14="http://schemas.microsoft.com/office/powerpoint/2010/main" val="10915820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157</a:t>
            </a:fld>
            <a:endParaRPr lang="en-IN"/>
          </a:p>
        </p:txBody>
      </p:sp>
    </p:spTree>
    <p:extLst>
      <p:ext uri="{BB962C8B-B14F-4D97-AF65-F5344CB8AC3E}">
        <p14:creationId xmlns:p14="http://schemas.microsoft.com/office/powerpoint/2010/main" val="37195040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158</a:t>
            </a:fld>
            <a:endParaRPr lang="en-IN"/>
          </a:p>
        </p:txBody>
      </p:sp>
    </p:spTree>
    <p:extLst>
      <p:ext uri="{BB962C8B-B14F-4D97-AF65-F5344CB8AC3E}">
        <p14:creationId xmlns:p14="http://schemas.microsoft.com/office/powerpoint/2010/main" val="105897198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159</a:t>
            </a:fld>
            <a:endParaRPr lang="en-IN"/>
          </a:p>
        </p:txBody>
      </p:sp>
    </p:spTree>
    <p:extLst>
      <p:ext uri="{BB962C8B-B14F-4D97-AF65-F5344CB8AC3E}">
        <p14:creationId xmlns:p14="http://schemas.microsoft.com/office/powerpoint/2010/main" val="160341697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160</a:t>
            </a:fld>
            <a:endParaRPr lang="en-IN"/>
          </a:p>
        </p:txBody>
      </p:sp>
    </p:spTree>
    <p:extLst>
      <p:ext uri="{BB962C8B-B14F-4D97-AF65-F5344CB8AC3E}">
        <p14:creationId xmlns:p14="http://schemas.microsoft.com/office/powerpoint/2010/main" val="398942432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161</a:t>
            </a:fld>
            <a:endParaRPr lang="en-IN"/>
          </a:p>
        </p:txBody>
      </p:sp>
    </p:spTree>
    <p:extLst>
      <p:ext uri="{BB962C8B-B14F-4D97-AF65-F5344CB8AC3E}">
        <p14:creationId xmlns:p14="http://schemas.microsoft.com/office/powerpoint/2010/main" val="60899605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162</a:t>
            </a:fld>
            <a:endParaRPr lang="en-IN"/>
          </a:p>
        </p:txBody>
      </p:sp>
    </p:spTree>
    <p:extLst>
      <p:ext uri="{BB962C8B-B14F-4D97-AF65-F5344CB8AC3E}">
        <p14:creationId xmlns:p14="http://schemas.microsoft.com/office/powerpoint/2010/main" val="412874818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163</a:t>
            </a:fld>
            <a:endParaRPr lang="en-IN"/>
          </a:p>
        </p:txBody>
      </p:sp>
    </p:spTree>
    <p:extLst>
      <p:ext uri="{BB962C8B-B14F-4D97-AF65-F5344CB8AC3E}">
        <p14:creationId xmlns:p14="http://schemas.microsoft.com/office/powerpoint/2010/main" val="154860366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164</a:t>
            </a:fld>
            <a:endParaRPr lang="en-IN"/>
          </a:p>
        </p:txBody>
      </p:sp>
    </p:spTree>
    <p:extLst>
      <p:ext uri="{BB962C8B-B14F-4D97-AF65-F5344CB8AC3E}">
        <p14:creationId xmlns:p14="http://schemas.microsoft.com/office/powerpoint/2010/main" val="47268405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165</a:t>
            </a:fld>
            <a:endParaRPr lang="en-IN"/>
          </a:p>
        </p:txBody>
      </p:sp>
    </p:spTree>
    <p:extLst>
      <p:ext uri="{BB962C8B-B14F-4D97-AF65-F5344CB8AC3E}">
        <p14:creationId xmlns:p14="http://schemas.microsoft.com/office/powerpoint/2010/main" val="704439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34</a:t>
            </a:fld>
            <a:endParaRPr lang="en-IN"/>
          </a:p>
        </p:txBody>
      </p:sp>
    </p:spTree>
    <p:extLst>
      <p:ext uri="{BB962C8B-B14F-4D97-AF65-F5344CB8AC3E}">
        <p14:creationId xmlns:p14="http://schemas.microsoft.com/office/powerpoint/2010/main" val="187259406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166</a:t>
            </a:fld>
            <a:endParaRPr lang="en-IN"/>
          </a:p>
        </p:txBody>
      </p:sp>
    </p:spTree>
    <p:extLst>
      <p:ext uri="{BB962C8B-B14F-4D97-AF65-F5344CB8AC3E}">
        <p14:creationId xmlns:p14="http://schemas.microsoft.com/office/powerpoint/2010/main" val="12506195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167</a:t>
            </a:fld>
            <a:endParaRPr lang="en-IN"/>
          </a:p>
        </p:txBody>
      </p:sp>
    </p:spTree>
    <p:extLst>
      <p:ext uri="{BB962C8B-B14F-4D97-AF65-F5344CB8AC3E}">
        <p14:creationId xmlns:p14="http://schemas.microsoft.com/office/powerpoint/2010/main" val="280292182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168</a:t>
            </a:fld>
            <a:endParaRPr lang="en-IN"/>
          </a:p>
        </p:txBody>
      </p:sp>
    </p:spTree>
    <p:extLst>
      <p:ext uri="{BB962C8B-B14F-4D97-AF65-F5344CB8AC3E}">
        <p14:creationId xmlns:p14="http://schemas.microsoft.com/office/powerpoint/2010/main" val="264826920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169</a:t>
            </a:fld>
            <a:endParaRPr lang="en-IN"/>
          </a:p>
        </p:txBody>
      </p:sp>
    </p:spTree>
    <p:extLst>
      <p:ext uri="{BB962C8B-B14F-4D97-AF65-F5344CB8AC3E}">
        <p14:creationId xmlns:p14="http://schemas.microsoft.com/office/powerpoint/2010/main" val="363298565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170</a:t>
            </a:fld>
            <a:endParaRPr lang="en-IN"/>
          </a:p>
        </p:txBody>
      </p:sp>
    </p:spTree>
    <p:extLst>
      <p:ext uri="{BB962C8B-B14F-4D97-AF65-F5344CB8AC3E}">
        <p14:creationId xmlns:p14="http://schemas.microsoft.com/office/powerpoint/2010/main" val="422716735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171</a:t>
            </a:fld>
            <a:endParaRPr lang="en-IN"/>
          </a:p>
        </p:txBody>
      </p:sp>
    </p:spTree>
    <p:extLst>
      <p:ext uri="{BB962C8B-B14F-4D97-AF65-F5344CB8AC3E}">
        <p14:creationId xmlns:p14="http://schemas.microsoft.com/office/powerpoint/2010/main" val="119238169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172</a:t>
            </a:fld>
            <a:endParaRPr lang="en-IN"/>
          </a:p>
        </p:txBody>
      </p:sp>
    </p:spTree>
    <p:extLst>
      <p:ext uri="{BB962C8B-B14F-4D97-AF65-F5344CB8AC3E}">
        <p14:creationId xmlns:p14="http://schemas.microsoft.com/office/powerpoint/2010/main" val="361587988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173</a:t>
            </a:fld>
            <a:endParaRPr lang="en-IN"/>
          </a:p>
        </p:txBody>
      </p:sp>
    </p:spTree>
    <p:extLst>
      <p:ext uri="{BB962C8B-B14F-4D97-AF65-F5344CB8AC3E}">
        <p14:creationId xmlns:p14="http://schemas.microsoft.com/office/powerpoint/2010/main" val="29984702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174</a:t>
            </a:fld>
            <a:endParaRPr lang="en-IN"/>
          </a:p>
        </p:txBody>
      </p:sp>
    </p:spTree>
    <p:extLst>
      <p:ext uri="{BB962C8B-B14F-4D97-AF65-F5344CB8AC3E}">
        <p14:creationId xmlns:p14="http://schemas.microsoft.com/office/powerpoint/2010/main" val="332999885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175</a:t>
            </a:fld>
            <a:endParaRPr lang="en-IN"/>
          </a:p>
        </p:txBody>
      </p:sp>
    </p:spTree>
    <p:extLst>
      <p:ext uri="{BB962C8B-B14F-4D97-AF65-F5344CB8AC3E}">
        <p14:creationId xmlns:p14="http://schemas.microsoft.com/office/powerpoint/2010/main" val="2577218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35</a:t>
            </a:fld>
            <a:endParaRPr lang="en-IN"/>
          </a:p>
        </p:txBody>
      </p:sp>
    </p:spTree>
    <p:extLst>
      <p:ext uri="{BB962C8B-B14F-4D97-AF65-F5344CB8AC3E}">
        <p14:creationId xmlns:p14="http://schemas.microsoft.com/office/powerpoint/2010/main" val="291706901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176</a:t>
            </a:fld>
            <a:endParaRPr lang="en-IN"/>
          </a:p>
        </p:txBody>
      </p:sp>
    </p:spTree>
    <p:extLst>
      <p:ext uri="{BB962C8B-B14F-4D97-AF65-F5344CB8AC3E}">
        <p14:creationId xmlns:p14="http://schemas.microsoft.com/office/powerpoint/2010/main" val="325943277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177</a:t>
            </a:fld>
            <a:endParaRPr lang="en-IN"/>
          </a:p>
        </p:txBody>
      </p:sp>
    </p:spTree>
    <p:extLst>
      <p:ext uri="{BB962C8B-B14F-4D97-AF65-F5344CB8AC3E}">
        <p14:creationId xmlns:p14="http://schemas.microsoft.com/office/powerpoint/2010/main" val="95340574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178</a:t>
            </a:fld>
            <a:endParaRPr lang="en-IN"/>
          </a:p>
        </p:txBody>
      </p:sp>
    </p:spTree>
    <p:extLst>
      <p:ext uri="{BB962C8B-B14F-4D97-AF65-F5344CB8AC3E}">
        <p14:creationId xmlns:p14="http://schemas.microsoft.com/office/powerpoint/2010/main" val="201607812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179</a:t>
            </a:fld>
            <a:endParaRPr lang="en-IN"/>
          </a:p>
        </p:txBody>
      </p:sp>
    </p:spTree>
    <p:extLst>
      <p:ext uri="{BB962C8B-B14F-4D97-AF65-F5344CB8AC3E}">
        <p14:creationId xmlns:p14="http://schemas.microsoft.com/office/powerpoint/2010/main" val="415047414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180</a:t>
            </a:fld>
            <a:endParaRPr lang="en-IN"/>
          </a:p>
        </p:txBody>
      </p:sp>
    </p:spTree>
    <p:extLst>
      <p:ext uri="{BB962C8B-B14F-4D97-AF65-F5344CB8AC3E}">
        <p14:creationId xmlns:p14="http://schemas.microsoft.com/office/powerpoint/2010/main" val="81487147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181</a:t>
            </a:fld>
            <a:endParaRPr lang="en-IN"/>
          </a:p>
        </p:txBody>
      </p:sp>
    </p:spTree>
    <p:extLst>
      <p:ext uri="{BB962C8B-B14F-4D97-AF65-F5344CB8AC3E}">
        <p14:creationId xmlns:p14="http://schemas.microsoft.com/office/powerpoint/2010/main" val="101253743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182</a:t>
            </a:fld>
            <a:endParaRPr lang="en-IN"/>
          </a:p>
        </p:txBody>
      </p:sp>
    </p:spTree>
    <p:extLst>
      <p:ext uri="{BB962C8B-B14F-4D97-AF65-F5344CB8AC3E}">
        <p14:creationId xmlns:p14="http://schemas.microsoft.com/office/powerpoint/2010/main" val="327584184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183</a:t>
            </a:fld>
            <a:endParaRPr lang="en-IN"/>
          </a:p>
        </p:txBody>
      </p:sp>
    </p:spTree>
    <p:extLst>
      <p:ext uri="{BB962C8B-B14F-4D97-AF65-F5344CB8AC3E}">
        <p14:creationId xmlns:p14="http://schemas.microsoft.com/office/powerpoint/2010/main" val="154164770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184</a:t>
            </a:fld>
            <a:endParaRPr lang="en-IN"/>
          </a:p>
        </p:txBody>
      </p:sp>
    </p:spTree>
    <p:extLst>
      <p:ext uri="{BB962C8B-B14F-4D97-AF65-F5344CB8AC3E}">
        <p14:creationId xmlns:p14="http://schemas.microsoft.com/office/powerpoint/2010/main" val="55523943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185</a:t>
            </a:fld>
            <a:endParaRPr lang="en-IN"/>
          </a:p>
        </p:txBody>
      </p:sp>
    </p:spTree>
    <p:extLst>
      <p:ext uri="{BB962C8B-B14F-4D97-AF65-F5344CB8AC3E}">
        <p14:creationId xmlns:p14="http://schemas.microsoft.com/office/powerpoint/2010/main" val="4038091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36</a:t>
            </a:fld>
            <a:endParaRPr lang="en-IN"/>
          </a:p>
        </p:txBody>
      </p:sp>
    </p:spTree>
    <p:extLst>
      <p:ext uri="{BB962C8B-B14F-4D97-AF65-F5344CB8AC3E}">
        <p14:creationId xmlns:p14="http://schemas.microsoft.com/office/powerpoint/2010/main" val="174653443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186</a:t>
            </a:fld>
            <a:endParaRPr lang="en-IN"/>
          </a:p>
        </p:txBody>
      </p:sp>
    </p:spTree>
    <p:extLst>
      <p:ext uri="{BB962C8B-B14F-4D97-AF65-F5344CB8AC3E}">
        <p14:creationId xmlns:p14="http://schemas.microsoft.com/office/powerpoint/2010/main" val="169901150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187</a:t>
            </a:fld>
            <a:endParaRPr lang="en-IN"/>
          </a:p>
        </p:txBody>
      </p:sp>
    </p:spTree>
    <p:extLst>
      <p:ext uri="{BB962C8B-B14F-4D97-AF65-F5344CB8AC3E}">
        <p14:creationId xmlns:p14="http://schemas.microsoft.com/office/powerpoint/2010/main" val="176161378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188</a:t>
            </a:fld>
            <a:endParaRPr lang="en-IN"/>
          </a:p>
        </p:txBody>
      </p:sp>
    </p:spTree>
    <p:extLst>
      <p:ext uri="{BB962C8B-B14F-4D97-AF65-F5344CB8AC3E}">
        <p14:creationId xmlns:p14="http://schemas.microsoft.com/office/powerpoint/2010/main" val="284112622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189</a:t>
            </a:fld>
            <a:endParaRPr lang="en-IN"/>
          </a:p>
        </p:txBody>
      </p:sp>
    </p:spTree>
    <p:extLst>
      <p:ext uri="{BB962C8B-B14F-4D97-AF65-F5344CB8AC3E}">
        <p14:creationId xmlns:p14="http://schemas.microsoft.com/office/powerpoint/2010/main" val="281750984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190</a:t>
            </a:fld>
            <a:endParaRPr lang="en-IN"/>
          </a:p>
        </p:txBody>
      </p:sp>
    </p:spTree>
    <p:extLst>
      <p:ext uri="{BB962C8B-B14F-4D97-AF65-F5344CB8AC3E}">
        <p14:creationId xmlns:p14="http://schemas.microsoft.com/office/powerpoint/2010/main" val="173756084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191</a:t>
            </a:fld>
            <a:endParaRPr lang="en-IN"/>
          </a:p>
        </p:txBody>
      </p:sp>
    </p:spTree>
    <p:extLst>
      <p:ext uri="{BB962C8B-B14F-4D97-AF65-F5344CB8AC3E}">
        <p14:creationId xmlns:p14="http://schemas.microsoft.com/office/powerpoint/2010/main" val="116118889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192</a:t>
            </a:fld>
            <a:endParaRPr lang="en-IN"/>
          </a:p>
        </p:txBody>
      </p:sp>
    </p:spTree>
    <p:extLst>
      <p:ext uri="{BB962C8B-B14F-4D97-AF65-F5344CB8AC3E}">
        <p14:creationId xmlns:p14="http://schemas.microsoft.com/office/powerpoint/2010/main" val="298286874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193</a:t>
            </a:fld>
            <a:endParaRPr lang="en-IN"/>
          </a:p>
        </p:txBody>
      </p:sp>
    </p:spTree>
    <p:extLst>
      <p:ext uri="{BB962C8B-B14F-4D97-AF65-F5344CB8AC3E}">
        <p14:creationId xmlns:p14="http://schemas.microsoft.com/office/powerpoint/2010/main" val="142301898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194</a:t>
            </a:fld>
            <a:endParaRPr lang="en-IN"/>
          </a:p>
        </p:txBody>
      </p:sp>
    </p:spTree>
    <p:extLst>
      <p:ext uri="{BB962C8B-B14F-4D97-AF65-F5344CB8AC3E}">
        <p14:creationId xmlns:p14="http://schemas.microsoft.com/office/powerpoint/2010/main" val="114940837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195</a:t>
            </a:fld>
            <a:endParaRPr lang="en-IN"/>
          </a:p>
        </p:txBody>
      </p:sp>
    </p:spTree>
    <p:extLst>
      <p:ext uri="{BB962C8B-B14F-4D97-AF65-F5344CB8AC3E}">
        <p14:creationId xmlns:p14="http://schemas.microsoft.com/office/powerpoint/2010/main" val="3074113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37</a:t>
            </a:fld>
            <a:endParaRPr lang="en-IN"/>
          </a:p>
        </p:txBody>
      </p:sp>
    </p:spTree>
    <p:extLst>
      <p:ext uri="{BB962C8B-B14F-4D97-AF65-F5344CB8AC3E}">
        <p14:creationId xmlns:p14="http://schemas.microsoft.com/office/powerpoint/2010/main" val="233353120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196</a:t>
            </a:fld>
            <a:endParaRPr lang="en-IN"/>
          </a:p>
        </p:txBody>
      </p:sp>
    </p:spTree>
    <p:extLst>
      <p:ext uri="{BB962C8B-B14F-4D97-AF65-F5344CB8AC3E}">
        <p14:creationId xmlns:p14="http://schemas.microsoft.com/office/powerpoint/2010/main" val="73512171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197</a:t>
            </a:fld>
            <a:endParaRPr lang="en-IN"/>
          </a:p>
        </p:txBody>
      </p:sp>
    </p:spTree>
    <p:extLst>
      <p:ext uri="{BB962C8B-B14F-4D97-AF65-F5344CB8AC3E}">
        <p14:creationId xmlns:p14="http://schemas.microsoft.com/office/powerpoint/2010/main" val="85081181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198</a:t>
            </a:fld>
            <a:endParaRPr lang="en-IN"/>
          </a:p>
        </p:txBody>
      </p:sp>
    </p:spTree>
    <p:extLst>
      <p:ext uri="{BB962C8B-B14F-4D97-AF65-F5344CB8AC3E}">
        <p14:creationId xmlns:p14="http://schemas.microsoft.com/office/powerpoint/2010/main" val="174039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38</a:t>
            </a:fld>
            <a:endParaRPr lang="en-IN"/>
          </a:p>
        </p:txBody>
      </p:sp>
    </p:spTree>
    <p:extLst>
      <p:ext uri="{BB962C8B-B14F-4D97-AF65-F5344CB8AC3E}">
        <p14:creationId xmlns:p14="http://schemas.microsoft.com/office/powerpoint/2010/main" val="982290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39</a:t>
            </a:fld>
            <a:endParaRPr lang="en-IN"/>
          </a:p>
        </p:txBody>
      </p:sp>
    </p:spTree>
    <p:extLst>
      <p:ext uri="{BB962C8B-B14F-4D97-AF65-F5344CB8AC3E}">
        <p14:creationId xmlns:p14="http://schemas.microsoft.com/office/powerpoint/2010/main" val="32208374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40</a:t>
            </a:fld>
            <a:endParaRPr lang="en-IN"/>
          </a:p>
        </p:txBody>
      </p:sp>
    </p:spTree>
    <p:extLst>
      <p:ext uri="{BB962C8B-B14F-4D97-AF65-F5344CB8AC3E}">
        <p14:creationId xmlns:p14="http://schemas.microsoft.com/office/powerpoint/2010/main" val="3169501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23</a:t>
            </a:fld>
            <a:endParaRPr lang="en-IN"/>
          </a:p>
        </p:txBody>
      </p:sp>
    </p:spTree>
    <p:extLst>
      <p:ext uri="{BB962C8B-B14F-4D97-AF65-F5344CB8AC3E}">
        <p14:creationId xmlns:p14="http://schemas.microsoft.com/office/powerpoint/2010/main" val="13848802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41</a:t>
            </a:fld>
            <a:endParaRPr lang="en-IN"/>
          </a:p>
        </p:txBody>
      </p:sp>
    </p:spTree>
    <p:extLst>
      <p:ext uri="{BB962C8B-B14F-4D97-AF65-F5344CB8AC3E}">
        <p14:creationId xmlns:p14="http://schemas.microsoft.com/office/powerpoint/2010/main" val="4018388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42</a:t>
            </a:fld>
            <a:endParaRPr lang="en-IN"/>
          </a:p>
        </p:txBody>
      </p:sp>
    </p:spTree>
    <p:extLst>
      <p:ext uri="{BB962C8B-B14F-4D97-AF65-F5344CB8AC3E}">
        <p14:creationId xmlns:p14="http://schemas.microsoft.com/office/powerpoint/2010/main" val="1465670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48</a:t>
            </a:fld>
            <a:endParaRPr lang="en-IN"/>
          </a:p>
        </p:txBody>
      </p:sp>
    </p:spTree>
    <p:extLst>
      <p:ext uri="{BB962C8B-B14F-4D97-AF65-F5344CB8AC3E}">
        <p14:creationId xmlns:p14="http://schemas.microsoft.com/office/powerpoint/2010/main" val="1705060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49</a:t>
            </a:fld>
            <a:endParaRPr lang="en-IN"/>
          </a:p>
        </p:txBody>
      </p:sp>
    </p:spTree>
    <p:extLst>
      <p:ext uri="{BB962C8B-B14F-4D97-AF65-F5344CB8AC3E}">
        <p14:creationId xmlns:p14="http://schemas.microsoft.com/office/powerpoint/2010/main" val="28673894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60</a:t>
            </a:fld>
            <a:endParaRPr lang="en-IN"/>
          </a:p>
        </p:txBody>
      </p:sp>
    </p:spTree>
    <p:extLst>
      <p:ext uri="{BB962C8B-B14F-4D97-AF65-F5344CB8AC3E}">
        <p14:creationId xmlns:p14="http://schemas.microsoft.com/office/powerpoint/2010/main" val="784433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61</a:t>
            </a:fld>
            <a:endParaRPr lang="en-IN"/>
          </a:p>
        </p:txBody>
      </p:sp>
    </p:spTree>
    <p:extLst>
      <p:ext uri="{BB962C8B-B14F-4D97-AF65-F5344CB8AC3E}">
        <p14:creationId xmlns:p14="http://schemas.microsoft.com/office/powerpoint/2010/main" val="3280800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62</a:t>
            </a:fld>
            <a:endParaRPr lang="en-IN"/>
          </a:p>
        </p:txBody>
      </p:sp>
    </p:spTree>
    <p:extLst>
      <p:ext uri="{BB962C8B-B14F-4D97-AF65-F5344CB8AC3E}">
        <p14:creationId xmlns:p14="http://schemas.microsoft.com/office/powerpoint/2010/main" val="18437138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63</a:t>
            </a:fld>
            <a:endParaRPr lang="en-IN"/>
          </a:p>
        </p:txBody>
      </p:sp>
    </p:spTree>
    <p:extLst>
      <p:ext uri="{BB962C8B-B14F-4D97-AF65-F5344CB8AC3E}">
        <p14:creationId xmlns:p14="http://schemas.microsoft.com/office/powerpoint/2010/main" val="3402384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64</a:t>
            </a:fld>
            <a:endParaRPr lang="en-IN"/>
          </a:p>
        </p:txBody>
      </p:sp>
    </p:spTree>
    <p:extLst>
      <p:ext uri="{BB962C8B-B14F-4D97-AF65-F5344CB8AC3E}">
        <p14:creationId xmlns:p14="http://schemas.microsoft.com/office/powerpoint/2010/main" val="3216348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65</a:t>
            </a:fld>
            <a:endParaRPr lang="en-IN"/>
          </a:p>
        </p:txBody>
      </p:sp>
    </p:spTree>
    <p:extLst>
      <p:ext uri="{BB962C8B-B14F-4D97-AF65-F5344CB8AC3E}">
        <p14:creationId xmlns:p14="http://schemas.microsoft.com/office/powerpoint/2010/main" val="3855707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24</a:t>
            </a:fld>
            <a:endParaRPr lang="en-IN"/>
          </a:p>
        </p:txBody>
      </p:sp>
    </p:spTree>
    <p:extLst>
      <p:ext uri="{BB962C8B-B14F-4D97-AF65-F5344CB8AC3E}">
        <p14:creationId xmlns:p14="http://schemas.microsoft.com/office/powerpoint/2010/main" val="17500824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66</a:t>
            </a:fld>
            <a:endParaRPr lang="en-IN"/>
          </a:p>
        </p:txBody>
      </p:sp>
    </p:spTree>
    <p:extLst>
      <p:ext uri="{BB962C8B-B14F-4D97-AF65-F5344CB8AC3E}">
        <p14:creationId xmlns:p14="http://schemas.microsoft.com/office/powerpoint/2010/main" val="1122064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67</a:t>
            </a:fld>
            <a:endParaRPr lang="en-IN"/>
          </a:p>
        </p:txBody>
      </p:sp>
    </p:spTree>
    <p:extLst>
      <p:ext uri="{BB962C8B-B14F-4D97-AF65-F5344CB8AC3E}">
        <p14:creationId xmlns:p14="http://schemas.microsoft.com/office/powerpoint/2010/main" val="35540382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68</a:t>
            </a:fld>
            <a:endParaRPr lang="en-IN"/>
          </a:p>
        </p:txBody>
      </p:sp>
    </p:spTree>
    <p:extLst>
      <p:ext uri="{BB962C8B-B14F-4D97-AF65-F5344CB8AC3E}">
        <p14:creationId xmlns:p14="http://schemas.microsoft.com/office/powerpoint/2010/main" val="6637173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69</a:t>
            </a:fld>
            <a:endParaRPr lang="en-IN"/>
          </a:p>
        </p:txBody>
      </p:sp>
    </p:spTree>
    <p:extLst>
      <p:ext uri="{BB962C8B-B14F-4D97-AF65-F5344CB8AC3E}">
        <p14:creationId xmlns:p14="http://schemas.microsoft.com/office/powerpoint/2010/main" val="10276128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70</a:t>
            </a:fld>
            <a:endParaRPr lang="en-IN"/>
          </a:p>
        </p:txBody>
      </p:sp>
    </p:spTree>
    <p:extLst>
      <p:ext uri="{BB962C8B-B14F-4D97-AF65-F5344CB8AC3E}">
        <p14:creationId xmlns:p14="http://schemas.microsoft.com/office/powerpoint/2010/main" val="8274930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71</a:t>
            </a:fld>
            <a:endParaRPr lang="en-IN"/>
          </a:p>
        </p:txBody>
      </p:sp>
    </p:spTree>
    <p:extLst>
      <p:ext uri="{BB962C8B-B14F-4D97-AF65-F5344CB8AC3E}">
        <p14:creationId xmlns:p14="http://schemas.microsoft.com/office/powerpoint/2010/main" val="2121005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72</a:t>
            </a:fld>
            <a:endParaRPr lang="en-IN"/>
          </a:p>
        </p:txBody>
      </p:sp>
    </p:spTree>
    <p:extLst>
      <p:ext uri="{BB962C8B-B14F-4D97-AF65-F5344CB8AC3E}">
        <p14:creationId xmlns:p14="http://schemas.microsoft.com/office/powerpoint/2010/main" val="26875301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73</a:t>
            </a:fld>
            <a:endParaRPr lang="en-IN"/>
          </a:p>
        </p:txBody>
      </p:sp>
    </p:spTree>
    <p:extLst>
      <p:ext uri="{BB962C8B-B14F-4D97-AF65-F5344CB8AC3E}">
        <p14:creationId xmlns:p14="http://schemas.microsoft.com/office/powerpoint/2010/main" val="36524306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74</a:t>
            </a:fld>
            <a:endParaRPr lang="en-IN"/>
          </a:p>
        </p:txBody>
      </p:sp>
    </p:spTree>
    <p:extLst>
      <p:ext uri="{BB962C8B-B14F-4D97-AF65-F5344CB8AC3E}">
        <p14:creationId xmlns:p14="http://schemas.microsoft.com/office/powerpoint/2010/main" val="12845676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75</a:t>
            </a:fld>
            <a:endParaRPr lang="en-IN"/>
          </a:p>
        </p:txBody>
      </p:sp>
    </p:spTree>
    <p:extLst>
      <p:ext uri="{BB962C8B-B14F-4D97-AF65-F5344CB8AC3E}">
        <p14:creationId xmlns:p14="http://schemas.microsoft.com/office/powerpoint/2010/main" val="3698689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25</a:t>
            </a:fld>
            <a:endParaRPr lang="en-IN"/>
          </a:p>
        </p:txBody>
      </p:sp>
    </p:spTree>
    <p:extLst>
      <p:ext uri="{BB962C8B-B14F-4D97-AF65-F5344CB8AC3E}">
        <p14:creationId xmlns:p14="http://schemas.microsoft.com/office/powerpoint/2010/main" val="9957382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76</a:t>
            </a:fld>
            <a:endParaRPr lang="en-IN"/>
          </a:p>
        </p:txBody>
      </p:sp>
    </p:spTree>
    <p:extLst>
      <p:ext uri="{BB962C8B-B14F-4D97-AF65-F5344CB8AC3E}">
        <p14:creationId xmlns:p14="http://schemas.microsoft.com/office/powerpoint/2010/main" val="15838058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77</a:t>
            </a:fld>
            <a:endParaRPr lang="en-IN"/>
          </a:p>
        </p:txBody>
      </p:sp>
    </p:spTree>
    <p:extLst>
      <p:ext uri="{BB962C8B-B14F-4D97-AF65-F5344CB8AC3E}">
        <p14:creationId xmlns:p14="http://schemas.microsoft.com/office/powerpoint/2010/main" val="6102510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78</a:t>
            </a:fld>
            <a:endParaRPr lang="en-IN"/>
          </a:p>
        </p:txBody>
      </p:sp>
    </p:spTree>
    <p:extLst>
      <p:ext uri="{BB962C8B-B14F-4D97-AF65-F5344CB8AC3E}">
        <p14:creationId xmlns:p14="http://schemas.microsoft.com/office/powerpoint/2010/main" val="16188476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79</a:t>
            </a:fld>
            <a:endParaRPr lang="en-IN"/>
          </a:p>
        </p:txBody>
      </p:sp>
    </p:spTree>
    <p:extLst>
      <p:ext uri="{BB962C8B-B14F-4D97-AF65-F5344CB8AC3E}">
        <p14:creationId xmlns:p14="http://schemas.microsoft.com/office/powerpoint/2010/main" val="15492793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80</a:t>
            </a:fld>
            <a:endParaRPr lang="en-IN"/>
          </a:p>
        </p:txBody>
      </p:sp>
    </p:spTree>
    <p:extLst>
      <p:ext uri="{BB962C8B-B14F-4D97-AF65-F5344CB8AC3E}">
        <p14:creationId xmlns:p14="http://schemas.microsoft.com/office/powerpoint/2010/main" val="8751273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81</a:t>
            </a:fld>
            <a:endParaRPr lang="en-IN"/>
          </a:p>
        </p:txBody>
      </p:sp>
    </p:spTree>
    <p:extLst>
      <p:ext uri="{BB962C8B-B14F-4D97-AF65-F5344CB8AC3E}">
        <p14:creationId xmlns:p14="http://schemas.microsoft.com/office/powerpoint/2010/main" val="24527240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82</a:t>
            </a:fld>
            <a:endParaRPr lang="en-IN"/>
          </a:p>
        </p:txBody>
      </p:sp>
    </p:spTree>
    <p:extLst>
      <p:ext uri="{BB962C8B-B14F-4D97-AF65-F5344CB8AC3E}">
        <p14:creationId xmlns:p14="http://schemas.microsoft.com/office/powerpoint/2010/main" val="34444213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83</a:t>
            </a:fld>
            <a:endParaRPr lang="en-IN"/>
          </a:p>
        </p:txBody>
      </p:sp>
    </p:spTree>
    <p:extLst>
      <p:ext uri="{BB962C8B-B14F-4D97-AF65-F5344CB8AC3E}">
        <p14:creationId xmlns:p14="http://schemas.microsoft.com/office/powerpoint/2010/main" val="6656030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84</a:t>
            </a:fld>
            <a:endParaRPr lang="en-IN"/>
          </a:p>
        </p:txBody>
      </p:sp>
    </p:spTree>
    <p:extLst>
      <p:ext uri="{BB962C8B-B14F-4D97-AF65-F5344CB8AC3E}">
        <p14:creationId xmlns:p14="http://schemas.microsoft.com/office/powerpoint/2010/main" val="12326521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85</a:t>
            </a:fld>
            <a:endParaRPr lang="en-IN"/>
          </a:p>
        </p:txBody>
      </p:sp>
    </p:spTree>
    <p:extLst>
      <p:ext uri="{BB962C8B-B14F-4D97-AF65-F5344CB8AC3E}">
        <p14:creationId xmlns:p14="http://schemas.microsoft.com/office/powerpoint/2010/main" val="2907038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26</a:t>
            </a:fld>
            <a:endParaRPr lang="en-IN"/>
          </a:p>
        </p:txBody>
      </p:sp>
    </p:spTree>
    <p:extLst>
      <p:ext uri="{BB962C8B-B14F-4D97-AF65-F5344CB8AC3E}">
        <p14:creationId xmlns:p14="http://schemas.microsoft.com/office/powerpoint/2010/main" val="41457793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86</a:t>
            </a:fld>
            <a:endParaRPr lang="en-IN"/>
          </a:p>
        </p:txBody>
      </p:sp>
    </p:spTree>
    <p:extLst>
      <p:ext uri="{BB962C8B-B14F-4D97-AF65-F5344CB8AC3E}">
        <p14:creationId xmlns:p14="http://schemas.microsoft.com/office/powerpoint/2010/main" val="10211939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87</a:t>
            </a:fld>
            <a:endParaRPr lang="en-IN"/>
          </a:p>
        </p:txBody>
      </p:sp>
    </p:spTree>
    <p:extLst>
      <p:ext uri="{BB962C8B-B14F-4D97-AF65-F5344CB8AC3E}">
        <p14:creationId xmlns:p14="http://schemas.microsoft.com/office/powerpoint/2010/main" val="12218953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88</a:t>
            </a:fld>
            <a:endParaRPr lang="en-IN"/>
          </a:p>
        </p:txBody>
      </p:sp>
    </p:spTree>
    <p:extLst>
      <p:ext uri="{BB962C8B-B14F-4D97-AF65-F5344CB8AC3E}">
        <p14:creationId xmlns:p14="http://schemas.microsoft.com/office/powerpoint/2010/main" val="36395531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89</a:t>
            </a:fld>
            <a:endParaRPr lang="en-IN"/>
          </a:p>
        </p:txBody>
      </p:sp>
    </p:spTree>
    <p:extLst>
      <p:ext uri="{BB962C8B-B14F-4D97-AF65-F5344CB8AC3E}">
        <p14:creationId xmlns:p14="http://schemas.microsoft.com/office/powerpoint/2010/main" val="658189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90</a:t>
            </a:fld>
            <a:endParaRPr lang="en-IN"/>
          </a:p>
        </p:txBody>
      </p:sp>
    </p:spTree>
    <p:extLst>
      <p:ext uri="{BB962C8B-B14F-4D97-AF65-F5344CB8AC3E}">
        <p14:creationId xmlns:p14="http://schemas.microsoft.com/office/powerpoint/2010/main" val="22843914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91</a:t>
            </a:fld>
            <a:endParaRPr lang="en-IN"/>
          </a:p>
        </p:txBody>
      </p:sp>
    </p:spTree>
    <p:extLst>
      <p:ext uri="{BB962C8B-B14F-4D97-AF65-F5344CB8AC3E}">
        <p14:creationId xmlns:p14="http://schemas.microsoft.com/office/powerpoint/2010/main" val="42515738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92</a:t>
            </a:fld>
            <a:endParaRPr lang="en-IN"/>
          </a:p>
        </p:txBody>
      </p:sp>
    </p:spTree>
    <p:extLst>
      <p:ext uri="{BB962C8B-B14F-4D97-AF65-F5344CB8AC3E}">
        <p14:creationId xmlns:p14="http://schemas.microsoft.com/office/powerpoint/2010/main" val="22184378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93</a:t>
            </a:fld>
            <a:endParaRPr lang="en-IN"/>
          </a:p>
        </p:txBody>
      </p:sp>
    </p:spTree>
    <p:extLst>
      <p:ext uri="{BB962C8B-B14F-4D97-AF65-F5344CB8AC3E}">
        <p14:creationId xmlns:p14="http://schemas.microsoft.com/office/powerpoint/2010/main" val="6314651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94</a:t>
            </a:fld>
            <a:endParaRPr lang="en-IN"/>
          </a:p>
        </p:txBody>
      </p:sp>
    </p:spTree>
    <p:extLst>
      <p:ext uri="{BB962C8B-B14F-4D97-AF65-F5344CB8AC3E}">
        <p14:creationId xmlns:p14="http://schemas.microsoft.com/office/powerpoint/2010/main" val="34714660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95</a:t>
            </a:fld>
            <a:endParaRPr lang="en-IN"/>
          </a:p>
        </p:txBody>
      </p:sp>
    </p:spTree>
    <p:extLst>
      <p:ext uri="{BB962C8B-B14F-4D97-AF65-F5344CB8AC3E}">
        <p14:creationId xmlns:p14="http://schemas.microsoft.com/office/powerpoint/2010/main" val="2707181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27</a:t>
            </a:fld>
            <a:endParaRPr lang="en-IN"/>
          </a:p>
        </p:txBody>
      </p:sp>
    </p:spTree>
    <p:extLst>
      <p:ext uri="{BB962C8B-B14F-4D97-AF65-F5344CB8AC3E}">
        <p14:creationId xmlns:p14="http://schemas.microsoft.com/office/powerpoint/2010/main" val="42320063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96</a:t>
            </a:fld>
            <a:endParaRPr lang="en-IN"/>
          </a:p>
        </p:txBody>
      </p:sp>
    </p:spTree>
    <p:extLst>
      <p:ext uri="{BB962C8B-B14F-4D97-AF65-F5344CB8AC3E}">
        <p14:creationId xmlns:p14="http://schemas.microsoft.com/office/powerpoint/2010/main" val="54778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97</a:t>
            </a:fld>
            <a:endParaRPr lang="en-IN"/>
          </a:p>
        </p:txBody>
      </p:sp>
    </p:spTree>
    <p:extLst>
      <p:ext uri="{BB962C8B-B14F-4D97-AF65-F5344CB8AC3E}">
        <p14:creationId xmlns:p14="http://schemas.microsoft.com/office/powerpoint/2010/main" val="21062798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98</a:t>
            </a:fld>
            <a:endParaRPr lang="en-IN"/>
          </a:p>
        </p:txBody>
      </p:sp>
    </p:spTree>
    <p:extLst>
      <p:ext uri="{BB962C8B-B14F-4D97-AF65-F5344CB8AC3E}">
        <p14:creationId xmlns:p14="http://schemas.microsoft.com/office/powerpoint/2010/main" val="9851571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99</a:t>
            </a:fld>
            <a:endParaRPr lang="en-IN"/>
          </a:p>
        </p:txBody>
      </p:sp>
    </p:spTree>
    <p:extLst>
      <p:ext uri="{BB962C8B-B14F-4D97-AF65-F5344CB8AC3E}">
        <p14:creationId xmlns:p14="http://schemas.microsoft.com/office/powerpoint/2010/main" val="40319619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100</a:t>
            </a:fld>
            <a:endParaRPr lang="en-IN"/>
          </a:p>
        </p:txBody>
      </p:sp>
    </p:spTree>
    <p:extLst>
      <p:ext uri="{BB962C8B-B14F-4D97-AF65-F5344CB8AC3E}">
        <p14:creationId xmlns:p14="http://schemas.microsoft.com/office/powerpoint/2010/main" val="4569812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101</a:t>
            </a:fld>
            <a:endParaRPr lang="en-IN"/>
          </a:p>
        </p:txBody>
      </p:sp>
    </p:spTree>
    <p:extLst>
      <p:ext uri="{BB962C8B-B14F-4D97-AF65-F5344CB8AC3E}">
        <p14:creationId xmlns:p14="http://schemas.microsoft.com/office/powerpoint/2010/main" val="34424297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102</a:t>
            </a:fld>
            <a:endParaRPr lang="en-IN"/>
          </a:p>
        </p:txBody>
      </p:sp>
    </p:spTree>
    <p:extLst>
      <p:ext uri="{BB962C8B-B14F-4D97-AF65-F5344CB8AC3E}">
        <p14:creationId xmlns:p14="http://schemas.microsoft.com/office/powerpoint/2010/main" val="32901416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103</a:t>
            </a:fld>
            <a:endParaRPr lang="en-IN"/>
          </a:p>
        </p:txBody>
      </p:sp>
    </p:spTree>
    <p:extLst>
      <p:ext uri="{BB962C8B-B14F-4D97-AF65-F5344CB8AC3E}">
        <p14:creationId xmlns:p14="http://schemas.microsoft.com/office/powerpoint/2010/main" val="39336195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104</a:t>
            </a:fld>
            <a:endParaRPr lang="en-IN"/>
          </a:p>
        </p:txBody>
      </p:sp>
    </p:spTree>
    <p:extLst>
      <p:ext uri="{BB962C8B-B14F-4D97-AF65-F5344CB8AC3E}">
        <p14:creationId xmlns:p14="http://schemas.microsoft.com/office/powerpoint/2010/main" val="35288287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105</a:t>
            </a:fld>
            <a:endParaRPr lang="en-IN"/>
          </a:p>
        </p:txBody>
      </p:sp>
    </p:spTree>
    <p:extLst>
      <p:ext uri="{BB962C8B-B14F-4D97-AF65-F5344CB8AC3E}">
        <p14:creationId xmlns:p14="http://schemas.microsoft.com/office/powerpoint/2010/main" val="728532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28</a:t>
            </a:fld>
            <a:endParaRPr lang="en-IN"/>
          </a:p>
        </p:txBody>
      </p:sp>
    </p:spTree>
    <p:extLst>
      <p:ext uri="{BB962C8B-B14F-4D97-AF65-F5344CB8AC3E}">
        <p14:creationId xmlns:p14="http://schemas.microsoft.com/office/powerpoint/2010/main" val="20188554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106</a:t>
            </a:fld>
            <a:endParaRPr lang="en-IN"/>
          </a:p>
        </p:txBody>
      </p:sp>
    </p:spTree>
    <p:extLst>
      <p:ext uri="{BB962C8B-B14F-4D97-AF65-F5344CB8AC3E}">
        <p14:creationId xmlns:p14="http://schemas.microsoft.com/office/powerpoint/2010/main" val="16115451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107</a:t>
            </a:fld>
            <a:endParaRPr lang="en-IN"/>
          </a:p>
        </p:txBody>
      </p:sp>
    </p:spTree>
    <p:extLst>
      <p:ext uri="{BB962C8B-B14F-4D97-AF65-F5344CB8AC3E}">
        <p14:creationId xmlns:p14="http://schemas.microsoft.com/office/powerpoint/2010/main" val="32874975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108</a:t>
            </a:fld>
            <a:endParaRPr lang="en-IN"/>
          </a:p>
        </p:txBody>
      </p:sp>
    </p:spTree>
    <p:extLst>
      <p:ext uri="{BB962C8B-B14F-4D97-AF65-F5344CB8AC3E}">
        <p14:creationId xmlns:p14="http://schemas.microsoft.com/office/powerpoint/2010/main" val="1409071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109</a:t>
            </a:fld>
            <a:endParaRPr lang="en-IN"/>
          </a:p>
        </p:txBody>
      </p:sp>
    </p:spTree>
    <p:extLst>
      <p:ext uri="{BB962C8B-B14F-4D97-AF65-F5344CB8AC3E}">
        <p14:creationId xmlns:p14="http://schemas.microsoft.com/office/powerpoint/2010/main" val="33006965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110</a:t>
            </a:fld>
            <a:endParaRPr lang="en-IN"/>
          </a:p>
        </p:txBody>
      </p:sp>
    </p:spTree>
    <p:extLst>
      <p:ext uri="{BB962C8B-B14F-4D97-AF65-F5344CB8AC3E}">
        <p14:creationId xmlns:p14="http://schemas.microsoft.com/office/powerpoint/2010/main" val="1194204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111</a:t>
            </a:fld>
            <a:endParaRPr lang="en-IN"/>
          </a:p>
        </p:txBody>
      </p:sp>
    </p:spTree>
    <p:extLst>
      <p:ext uri="{BB962C8B-B14F-4D97-AF65-F5344CB8AC3E}">
        <p14:creationId xmlns:p14="http://schemas.microsoft.com/office/powerpoint/2010/main" val="40449703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112</a:t>
            </a:fld>
            <a:endParaRPr lang="en-IN"/>
          </a:p>
        </p:txBody>
      </p:sp>
    </p:spTree>
    <p:extLst>
      <p:ext uri="{BB962C8B-B14F-4D97-AF65-F5344CB8AC3E}">
        <p14:creationId xmlns:p14="http://schemas.microsoft.com/office/powerpoint/2010/main" val="14329159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113</a:t>
            </a:fld>
            <a:endParaRPr lang="en-IN"/>
          </a:p>
        </p:txBody>
      </p:sp>
    </p:spTree>
    <p:extLst>
      <p:ext uri="{BB962C8B-B14F-4D97-AF65-F5344CB8AC3E}">
        <p14:creationId xmlns:p14="http://schemas.microsoft.com/office/powerpoint/2010/main" val="4095201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114</a:t>
            </a:fld>
            <a:endParaRPr lang="en-IN"/>
          </a:p>
        </p:txBody>
      </p:sp>
    </p:spTree>
    <p:extLst>
      <p:ext uri="{BB962C8B-B14F-4D97-AF65-F5344CB8AC3E}">
        <p14:creationId xmlns:p14="http://schemas.microsoft.com/office/powerpoint/2010/main" val="28386584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115</a:t>
            </a:fld>
            <a:endParaRPr lang="en-IN"/>
          </a:p>
        </p:txBody>
      </p:sp>
    </p:spTree>
    <p:extLst>
      <p:ext uri="{BB962C8B-B14F-4D97-AF65-F5344CB8AC3E}">
        <p14:creationId xmlns:p14="http://schemas.microsoft.com/office/powerpoint/2010/main" val="1448088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29</a:t>
            </a:fld>
            <a:endParaRPr lang="en-IN"/>
          </a:p>
        </p:txBody>
      </p:sp>
    </p:spTree>
    <p:extLst>
      <p:ext uri="{BB962C8B-B14F-4D97-AF65-F5344CB8AC3E}">
        <p14:creationId xmlns:p14="http://schemas.microsoft.com/office/powerpoint/2010/main" val="276911173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116</a:t>
            </a:fld>
            <a:endParaRPr lang="en-IN"/>
          </a:p>
        </p:txBody>
      </p:sp>
    </p:spTree>
    <p:extLst>
      <p:ext uri="{BB962C8B-B14F-4D97-AF65-F5344CB8AC3E}">
        <p14:creationId xmlns:p14="http://schemas.microsoft.com/office/powerpoint/2010/main" val="37503849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117</a:t>
            </a:fld>
            <a:endParaRPr lang="en-IN"/>
          </a:p>
        </p:txBody>
      </p:sp>
    </p:spTree>
    <p:extLst>
      <p:ext uri="{BB962C8B-B14F-4D97-AF65-F5344CB8AC3E}">
        <p14:creationId xmlns:p14="http://schemas.microsoft.com/office/powerpoint/2010/main" val="21362003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118</a:t>
            </a:fld>
            <a:endParaRPr lang="en-IN"/>
          </a:p>
        </p:txBody>
      </p:sp>
    </p:spTree>
    <p:extLst>
      <p:ext uri="{BB962C8B-B14F-4D97-AF65-F5344CB8AC3E}">
        <p14:creationId xmlns:p14="http://schemas.microsoft.com/office/powerpoint/2010/main" val="12406782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119</a:t>
            </a:fld>
            <a:endParaRPr lang="en-IN"/>
          </a:p>
        </p:txBody>
      </p:sp>
    </p:spTree>
    <p:extLst>
      <p:ext uri="{BB962C8B-B14F-4D97-AF65-F5344CB8AC3E}">
        <p14:creationId xmlns:p14="http://schemas.microsoft.com/office/powerpoint/2010/main" val="27136591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120</a:t>
            </a:fld>
            <a:endParaRPr lang="en-IN"/>
          </a:p>
        </p:txBody>
      </p:sp>
    </p:spTree>
    <p:extLst>
      <p:ext uri="{BB962C8B-B14F-4D97-AF65-F5344CB8AC3E}">
        <p14:creationId xmlns:p14="http://schemas.microsoft.com/office/powerpoint/2010/main" val="208134261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121</a:t>
            </a:fld>
            <a:endParaRPr lang="en-IN"/>
          </a:p>
        </p:txBody>
      </p:sp>
    </p:spTree>
    <p:extLst>
      <p:ext uri="{BB962C8B-B14F-4D97-AF65-F5344CB8AC3E}">
        <p14:creationId xmlns:p14="http://schemas.microsoft.com/office/powerpoint/2010/main" val="4303611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122</a:t>
            </a:fld>
            <a:endParaRPr lang="en-IN"/>
          </a:p>
        </p:txBody>
      </p:sp>
    </p:spTree>
    <p:extLst>
      <p:ext uri="{BB962C8B-B14F-4D97-AF65-F5344CB8AC3E}">
        <p14:creationId xmlns:p14="http://schemas.microsoft.com/office/powerpoint/2010/main" val="13667558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123</a:t>
            </a:fld>
            <a:endParaRPr lang="en-IN"/>
          </a:p>
        </p:txBody>
      </p:sp>
    </p:spTree>
    <p:extLst>
      <p:ext uri="{BB962C8B-B14F-4D97-AF65-F5344CB8AC3E}">
        <p14:creationId xmlns:p14="http://schemas.microsoft.com/office/powerpoint/2010/main" val="39803910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124</a:t>
            </a:fld>
            <a:endParaRPr lang="en-IN"/>
          </a:p>
        </p:txBody>
      </p:sp>
    </p:spTree>
    <p:extLst>
      <p:ext uri="{BB962C8B-B14F-4D97-AF65-F5344CB8AC3E}">
        <p14:creationId xmlns:p14="http://schemas.microsoft.com/office/powerpoint/2010/main" val="4713028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125</a:t>
            </a:fld>
            <a:endParaRPr lang="en-IN"/>
          </a:p>
        </p:txBody>
      </p:sp>
    </p:spTree>
    <p:extLst>
      <p:ext uri="{BB962C8B-B14F-4D97-AF65-F5344CB8AC3E}">
        <p14:creationId xmlns:p14="http://schemas.microsoft.com/office/powerpoint/2010/main" val="1380392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30</a:t>
            </a:fld>
            <a:endParaRPr lang="en-IN"/>
          </a:p>
        </p:txBody>
      </p:sp>
    </p:spTree>
    <p:extLst>
      <p:ext uri="{BB962C8B-B14F-4D97-AF65-F5344CB8AC3E}">
        <p14:creationId xmlns:p14="http://schemas.microsoft.com/office/powerpoint/2010/main" val="11757287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126</a:t>
            </a:fld>
            <a:endParaRPr lang="en-IN"/>
          </a:p>
        </p:txBody>
      </p:sp>
    </p:spTree>
    <p:extLst>
      <p:ext uri="{BB962C8B-B14F-4D97-AF65-F5344CB8AC3E}">
        <p14:creationId xmlns:p14="http://schemas.microsoft.com/office/powerpoint/2010/main" val="9373879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127</a:t>
            </a:fld>
            <a:endParaRPr lang="en-IN"/>
          </a:p>
        </p:txBody>
      </p:sp>
    </p:spTree>
    <p:extLst>
      <p:ext uri="{BB962C8B-B14F-4D97-AF65-F5344CB8AC3E}">
        <p14:creationId xmlns:p14="http://schemas.microsoft.com/office/powerpoint/2010/main" val="129112462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128</a:t>
            </a:fld>
            <a:endParaRPr lang="en-IN"/>
          </a:p>
        </p:txBody>
      </p:sp>
    </p:spTree>
    <p:extLst>
      <p:ext uri="{BB962C8B-B14F-4D97-AF65-F5344CB8AC3E}">
        <p14:creationId xmlns:p14="http://schemas.microsoft.com/office/powerpoint/2010/main" val="130149358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129</a:t>
            </a:fld>
            <a:endParaRPr lang="en-IN"/>
          </a:p>
        </p:txBody>
      </p:sp>
    </p:spTree>
    <p:extLst>
      <p:ext uri="{BB962C8B-B14F-4D97-AF65-F5344CB8AC3E}">
        <p14:creationId xmlns:p14="http://schemas.microsoft.com/office/powerpoint/2010/main" val="163528534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130</a:t>
            </a:fld>
            <a:endParaRPr lang="en-IN"/>
          </a:p>
        </p:txBody>
      </p:sp>
    </p:spTree>
    <p:extLst>
      <p:ext uri="{BB962C8B-B14F-4D97-AF65-F5344CB8AC3E}">
        <p14:creationId xmlns:p14="http://schemas.microsoft.com/office/powerpoint/2010/main" val="303534473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131</a:t>
            </a:fld>
            <a:endParaRPr lang="en-IN"/>
          </a:p>
        </p:txBody>
      </p:sp>
    </p:spTree>
    <p:extLst>
      <p:ext uri="{BB962C8B-B14F-4D97-AF65-F5344CB8AC3E}">
        <p14:creationId xmlns:p14="http://schemas.microsoft.com/office/powerpoint/2010/main" val="334110641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132</a:t>
            </a:fld>
            <a:endParaRPr lang="en-IN"/>
          </a:p>
        </p:txBody>
      </p:sp>
    </p:spTree>
    <p:extLst>
      <p:ext uri="{BB962C8B-B14F-4D97-AF65-F5344CB8AC3E}">
        <p14:creationId xmlns:p14="http://schemas.microsoft.com/office/powerpoint/2010/main" val="359336610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133</a:t>
            </a:fld>
            <a:endParaRPr lang="en-IN"/>
          </a:p>
        </p:txBody>
      </p:sp>
    </p:spTree>
    <p:extLst>
      <p:ext uri="{BB962C8B-B14F-4D97-AF65-F5344CB8AC3E}">
        <p14:creationId xmlns:p14="http://schemas.microsoft.com/office/powerpoint/2010/main" val="102138542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134</a:t>
            </a:fld>
            <a:endParaRPr lang="en-IN"/>
          </a:p>
        </p:txBody>
      </p:sp>
    </p:spTree>
    <p:extLst>
      <p:ext uri="{BB962C8B-B14F-4D97-AF65-F5344CB8AC3E}">
        <p14:creationId xmlns:p14="http://schemas.microsoft.com/office/powerpoint/2010/main" val="408899634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endParaRPr lang="en-IN" dirty="0"/>
          </a:p>
        </p:txBody>
      </p:sp>
      <p:sp>
        <p:nvSpPr>
          <p:cNvPr id="4" name="Header Placeholder 3"/>
          <p:cNvSpPr>
            <a:spLocks noGrp="1"/>
          </p:cNvSpPr>
          <p:nvPr>
            <p:ph type="hdr" sz="quarter" idx="10"/>
          </p:nvPr>
        </p:nvSpPr>
        <p:spPr/>
        <p:txBody>
          <a:bodyPr/>
          <a:lstStyle/>
          <a:p>
            <a:r>
              <a:rPr lang="en-IN"/>
              <a:t>skill up-skill re-skill</a:t>
            </a:r>
          </a:p>
        </p:txBody>
      </p:sp>
      <p:sp>
        <p:nvSpPr>
          <p:cNvPr id="5" name="Slide Number Placeholder 4"/>
          <p:cNvSpPr>
            <a:spLocks noGrp="1"/>
          </p:cNvSpPr>
          <p:nvPr>
            <p:ph type="sldNum" sz="quarter" idx="11"/>
          </p:nvPr>
        </p:nvSpPr>
        <p:spPr/>
        <p:txBody>
          <a:bodyPr/>
          <a:lstStyle/>
          <a:p>
            <a:fld id="{EEE57952-1A80-46FA-8548-9774038396A1}" type="slidenum">
              <a:rPr lang="en-IN" smtClean="0"/>
              <a:t>135</a:t>
            </a:fld>
            <a:endParaRPr lang="en-IN"/>
          </a:p>
        </p:txBody>
      </p:sp>
    </p:spTree>
    <p:extLst>
      <p:ext uri="{BB962C8B-B14F-4D97-AF65-F5344CB8AC3E}">
        <p14:creationId xmlns:p14="http://schemas.microsoft.com/office/powerpoint/2010/main" val="4115622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3C41B-E9E9-489D-B260-27118C51A9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018C4B8-CEE0-48BD-992B-814D7C429E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00E0641-E2DC-4375-B272-231AFBA64930}"/>
              </a:ext>
            </a:extLst>
          </p:cNvPr>
          <p:cNvSpPr>
            <a:spLocks noGrp="1"/>
          </p:cNvSpPr>
          <p:nvPr>
            <p:ph type="dt" sz="half" idx="10"/>
          </p:nvPr>
        </p:nvSpPr>
        <p:spPr/>
        <p:txBody>
          <a:bodyPr/>
          <a:lstStyle/>
          <a:p>
            <a:fld id="{3A6BD9D9-0201-491D-850A-4E48B8CC6FB5}" type="datetime1">
              <a:rPr lang="en-IN" smtClean="0"/>
              <a:t>11-06-2019</a:t>
            </a:fld>
            <a:endParaRPr lang="en-IN"/>
          </a:p>
        </p:txBody>
      </p:sp>
      <p:sp>
        <p:nvSpPr>
          <p:cNvPr id="5" name="Footer Placeholder 4">
            <a:extLst>
              <a:ext uri="{FF2B5EF4-FFF2-40B4-BE49-F238E27FC236}">
                <a16:creationId xmlns:a16="http://schemas.microsoft.com/office/drawing/2014/main" id="{F14D9137-1D30-43E0-932D-1EB873CE09AC}"/>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575AB4F9-BFE1-4F47-8160-278C84DA051B}"/>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39424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CFDE-0066-424F-8AD8-B8B63F4BB3E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767B97-FA2A-4591-8DD4-3BF59637522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B81EE0-3A36-4DA0-8C70-B2F55A23D80E}"/>
              </a:ext>
            </a:extLst>
          </p:cNvPr>
          <p:cNvSpPr>
            <a:spLocks noGrp="1"/>
          </p:cNvSpPr>
          <p:nvPr>
            <p:ph type="dt" sz="half" idx="10"/>
          </p:nvPr>
        </p:nvSpPr>
        <p:spPr/>
        <p:txBody>
          <a:bodyPr/>
          <a:lstStyle/>
          <a:p>
            <a:fld id="{75E8E471-E374-414F-ACAE-271604EC180C}" type="datetime1">
              <a:rPr lang="en-IN" smtClean="0"/>
              <a:t>11-06-2019</a:t>
            </a:fld>
            <a:endParaRPr lang="en-IN"/>
          </a:p>
        </p:txBody>
      </p:sp>
      <p:sp>
        <p:nvSpPr>
          <p:cNvPr id="5" name="Footer Placeholder 4">
            <a:extLst>
              <a:ext uri="{FF2B5EF4-FFF2-40B4-BE49-F238E27FC236}">
                <a16:creationId xmlns:a16="http://schemas.microsoft.com/office/drawing/2014/main" id="{2C591D9F-1AA2-4DC0-ABDD-E386B07AD3FD}"/>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69B10BF8-EA9D-4436-8B54-135D36BD0FF2}"/>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1739479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2BC0A2-01C6-47DB-93BE-DB08598B63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BC7C24-10B7-4275-A1D4-1C14E61890F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7B6E22-37F2-4165-A9BB-2109D041FDF6}"/>
              </a:ext>
            </a:extLst>
          </p:cNvPr>
          <p:cNvSpPr>
            <a:spLocks noGrp="1"/>
          </p:cNvSpPr>
          <p:nvPr>
            <p:ph type="dt" sz="half" idx="10"/>
          </p:nvPr>
        </p:nvSpPr>
        <p:spPr/>
        <p:txBody>
          <a:bodyPr/>
          <a:lstStyle/>
          <a:p>
            <a:fld id="{06209059-F8BB-4ED7-ABCA-C2BF3D4995E6}" type="datetime1">
              <a:rPr lang="en-IN" smtClean="0"/>
              <a:t>11-06-2019</a:t>
            </a:fld>
            <a:endParaRPr lang="en-IN"/>
          </a:p>
        </p:txBody>
      </p:sp>
      <p:sp>
        <p:nvSpPr>
          <p:cNvPr id="5" name="Footer Placeholder 4">
            <a:extLst>
              <a:ext uri="{FF2B5EF4-FFF2-40B4-BE49-F238E27FC236}">
                <a16:creationId xmlns:a16="http://schemas.microsoft.com/office/drawing/2014/main" id="{B056818C-8238-4212-9546-A9BA9398E5E5}"/>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1C8C79E6-8F9D-4249-B9F7-352C3C52836A}"/>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490094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F8CD0-CC09-4685-A6E3-C9BBA661D1B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6E0423-F94B-4A20-BA08-6E113BA16B5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8F264F-4D1D-42F9-B1ED-BEA4739C0173}"/>
              </a:ext>
            </a:extLst>
          </p:cNvPr>
          <p:cNvSpPr>
            <a:spLocks noGrp="1"/>
          </p:cNvSpPr>
          <p:nvPr>
            <p:ph type="dt" sz="half" idx="10"/>
          </p:nvPr>
        </p:nvSpPr>
        <p:spPr/>
        <p:txBody>
          <a:bodyPr/>
          <a:lstStyle/>
          <a:p>
            <a:fld id="{33585BB6-7F57-4C30-AECB-DA0D27197DA6}" type="datetime1">
              <a:rPr lang="en-IN" smtClean="0"/>
              <a:t>11-06-2019</a:t>
            </a:fld>
            <a:endParaRPr lang="en-IN"/>
          </a:p>
        </p:txBody>
      </p:sp>
      <p:sp>
        <p:nvSpPr>
          <p:cNvPr id="5" name="Footer Placeholder 4">
            <a:extLst>
              <a:ext uri="{FF2B5EF4-FFF2-40B4-BE49-F238E27FC236}">
                <a16:creationId xmlns:a16="http://schemas.microsoft.com/office/drawing/2014/main" id="{F94B44A2-22EA-44B0-B219-7CB71AB849D0}"/>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8008506A-7EAE-470A-B749-0B43FF1F2B85}"/>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169085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D3BCC-6658-4BBB-B1FE-8A51C995B3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AD09F01-5596-4590-B4B8-A77BBB859C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DF1DB20-F694-46E7-BA2E-E379D0D00061}"/>
              </a:ext>
            </a:extLst>
          </p:cNvPr>
          <p:cNvSpPr>
            <a:spLocks noGrp="1"/>
          </p:cNvSpPr>
          <p:nvPr>
            <p:ph type="dt" sz="half" idx="10"/>
          </p:nvPr>
        </p:nvSpPr>
        <p:spPr/>
        <p:txBody>
          <a:bodyPr/>
          <a:lstStyle/>
          <a:p>
            <a:fld id="{15BC85B2-39A4-4814-A92A-2973CDC9102C}" type="datetime1">
              <a:rPr lang="en-IN" smtClean="0"/>
              <a:t>11-06-2019</a:t>
            </a:fld>
            <a:endParaRPr lang="en-IN"/>
          </a:p>
        </p:txBody>
      </p:sp>
      <p:sp>
        <p:nvSpPr>
          <p:cNvPr id="5" name="Footer Placeholder 4">
            <a:extLst>
              <a:ext uri="{FF2B5EF4-FFF2-40B4-BE49-F238E27FC236}">
                <a16:creationId xmlns:a16="http://schemas.microsoft.com/office/drawing/2014/main" id="{D434FA37-DFF6-49FE-A511-D986E4430CAA}"/>
              </a:ext>
            </a:extLst>
          </p:cNvPr>
          <p:cNvSpPr>
            <a:spLocks noGrp="1"/>
          </p:cNvSpPr>
          <p:nvPr>
            <p:ph type="ftr" sz="quarter" idx="11"/>
          </p:nvPr>
        </p:nvSpPr>
        <p:spPr/>
        <p:txBody>
          <a:bodyPr/>
          <a:lstStyle/>
          <a:p>
            <a:r>
              <a:rPr lang="en-IN"/>
              <a:t>www.kaushalya.tech</a:t>
            </a:r>
          </a:p>
        </p:txBody>
      </p:sp>
      <p:sp>
        <p:nvSpPr>
          <p:cNvPr id="6" name="Slide Number Placeholder 5">
            <a:extLst>
              <a:ext uri="{FF2B5EF4-FFF2-40B4-BE49-F238E27FC236}">
                <a16:creationId xmlns:a16="http://schemas.microsoft.com/office/drawing/2014/main" id="{7FAE922A-582D-412F-8D08-1961EBDE9F54}"/>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2686327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7A0B4-7DDD-456B-868E-04A488A164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EB7254B-1F41-4F92-8B68-9C674549E6F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14EA022-5DE4-44D3-9F22-F814D27A1DD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0BB7E97-0CE2-40EF-9035-BABECA59DF67}"/>
              </a:ext>
            </a:extLst>
          </p:cNvPr>
          <p:cNvSpPr>
            <a:spLocks noGrp="1"/>
          </p:cNvSpPr>
          <p:nvPr>
            <p:ph type="dt" sz="half" idx="10"/>
          </p:nvPr>
        </p:nvSpPr>
        <p:spPr/>
        <p:txBody>
          <a:bodyPr/>
          <a:lstStyle/>
          <a:p>
            <a:fld id="{E78293A2-8117-48A4-9605-23EE94DF99C3}" type="datetime1">
              <a:rPr lang="en-IN" smtClean="0"/>
              <a:t>11-06-2019</a:t>
            </a:fld>
            <a:endParaRPr lang="en-IN"/>
          </a:p>
        </p:txBody>
      </p:sp>
      <p:sp>
        <p:nvSpPr>
          <p:cNvPr id="6" name="Footer Placeholder 5">
            <a:extLst>
              <a:ext uri="{FF2B5EF4-FFF2-40B4-BE49-F238E27FC236}">
                <a16:creationId xmlns:a16="http://schemas.microsoft.com/office/drawing/2014/main" id="{1CA4F199-F1D8-4F41-9729-74072316AE62}"/>
              </a:ext>
            </a:extLst>
          </p:cNvPr>
          <p:cNvSpPr>
            <a:spLocks noGrp="1"/>
          </p:cNvSpPr>
          <p:nvPr>
            <p:ph type="ftr" sz="quarter" idx="11"/>
          </p:nvPr>
        </p:nvSpPr>
        <p:spPr/>
        <p:txBody>
          <a:bodyPr/>
          <a:lstStyle/>
          <a:p>
            <a:r>
              <a:rPr lang="en-IN"/>
              <a:t>www.kaushalya.tech</a:t>
            </a:r>
          </a:p>
        </p:txBody>
      </p:sp>
      <p:sp>
        <p:nvSpPr>
          <p:cNvPr id="7" name="Slide Number Placeholder 6">
            <a:extLst>
              <a:ext uri="{FF2B5EF4-FFF2-40B4-BE49-F238E27FC236}">
                <a16:creationId xmlns:a16="http://schemas.microsoft.com/office/drawing/2014/main" id="{9B038860-A321-47E1-A901-9A31ACA8B6F2}"/>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156687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48B7-EEB8-49FB-A0B5-6537290AA83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CDACF7-9B14-4029-B2E7-54EE46CF7E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48BA818-DC40-495F-BA3A-ECE379EED7C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E8DDCE-3A75-4288-862A-FEC0EAD1AE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E44CC0A-DC5F-415B-8B31-0ABF5A8363C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000FD2E-C50D-41E4-B63A-E027608F6C65}"/>
              </a:ext>
            </a:extLst>
          </p:cNvPr>
          <p:cNvSpPr>
            <a:spLocks noGrp="1"/>
          </p:cNvSpPr>
          <p:nvPr>
            <p:ph type="dt" sz="half" idx="10"/>
          </p:nvPr>
        </p:nvSpPr>
        <p:spPr/>
        <p:txBody>
          <a:bodyPr/>
          <a:lstStyle/>
          <a:p>
            <a:fld id="{5F75C8FC-84AC-4C10-ACC0-BD7AF63F7665}" type="datetime1">
              <a:rPr lang="en-IN" smtClean="0"/>
              <a:t>11-06-2019</a:t>
            </a:fld>
            <a:endParaRPr lang="en-IN"/>
          </a:p>
        </p:txBody>
      </p:sp>
      <p:sp>
        <p:nvSpPr>
          <p:cNvPr id="8" name="Footer Placeholder 7">
            <a:extLst>
              <a:ext uri="{FF2B5EF4-FFF2-40B4-BE49-F238E27FC236}">
                <a16:creationId xmlns:a16="http://schemas.microsoft.com/office/drawing/2014/main" id="{CA3C346B-A211-4AB4-8CD0-78AECC55BE95}"/>
              </a:ext>
            </a:extLst>
          </p:cNvPr>
          <p:cNvSpPr>
            <a:spLocks noGrp="1"/>
          </p:cNvSpPr>
          <p:nvPr>
            <p:ph type="ftr" sz="quarter" idx="11"/>
          </p:nvPr>
        </p:nvSpPr>
        <p:spPr/>
        <p:txBody>
          <a:bodyPr/>
          <a:lstStyle/>
          <a:p>
            <a:r>
              <a:rPr lang="en-IN"/>
              <a:t>www.kaushalya.tech</a:t>
            </a:r>
          </a:p>
        </p:txBody>
      </p:sp>
      <p:sp>
        <p:nvSpPr>
          <p:cNvPr id="9" name="Slide Number Placeholder 8">
            <a:extLst>
              <a:ext uri="{FF2B5EF4-FFF2-40B4-BE49-F238E27FC236}">
                <a16:creationId xmlns:a16="http://schemas.microsoft.com/office/drawing/2014/main" id="{CA3B9F66-7773-41D1-BAC7-1779C683FB7B}"/>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1964104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723AA-C80A-48BC-AEC6-7DEB48525DC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AF2A346-0D1B-4256-9132-CB879CE96A29}"/>
              </a:ext>
            </a:extLst>
          </p:cNvPr>
          <p:cNvSpPr>
            <a:spLocks noGrp="1"/>
          </p:cNvSpPr>
          <p:nvPr>
            <p:ph type="dt" sz="half" idx="10"/>
          </p:nvPr>
        </p:nvSpPr>
        <p:spPr/>
        <p:txBody>
          <a:bodyPr/>
          <a:lstStyle/>
          <a:p>
            <a:fld id="{CFF0B640-F7B0-4E9F-B479-2364AFCFD561}" type="datetime1">
              <a:rPr lang="en-IN" smtClean="0"/>
              <a:t>11-06-2019</a:t>
            </a:fld>
            <a:endParaRPr lang="en-IN"/>
          </a:p>
        </p:txBody>
      </p:sp>
      <p:sp>
        <p:nvSpPr>
          <p:cNvPr id="4" name="Footer Placeholder 3">
            <a:extLst>
              <a:ext uri="{FF2B5EF4-FFF2-40B4-BE49-F238E27FC236}">
                <a16:creationId xmlns:a16="http://schemas.microsoft.com/office/drawing/2014/main" id="{4ED8BFEC-7F4E-42A1-8F8B-C963212FAB32}"/>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EB37053D-177C-48FE-94BB-7D2BD7215589}"/>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3597161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B7B5B-8618-4598-A42F-E77A5E7A5185}"/>
              </a:ext>
            </a:extLst>
          </p:cNvPr>
          <p:cNvSpPr>
            <a:spLocks noGrp="1"/>
          </p:cNvSpPr>
          <p:nvPr>
            <p:ph type="dt" sz="half" idx="10"/>
          </p:nvPr>
        </p:nvSpPr>
        <p:spPr/>
        <p:txBody>
          <a:bodyPr/>
          <a:lstStyle/>
          <a:p>
            <a:fld id="{28C955B1-F658-4E21-B29B-5C46404C65AF}" type="datetime1">
              <a:rPr lang="en-IN" smtClean="0"/>
              <a:t>11-06-2019</a:t>
            </a:fld>
            <a:endParaRPr lang="en-IN"/>
          </a:p>
        </p:txBody>
      </p:sp>
      <p:sp>
        <p:nvSpPr>
          <p:cNvPr id="3" name="Footer Placeholder 2">
            <a:extLst>
              <a:ext uri="{FF2B5EF4-FFF2-40B4-BE49-F238E27FC236}">
                <a16:creationId xmlns:a16="http://schemas.microsoft.com/office/drawing/2014/main" id="{0FC4A9AA-34C8-47A8-8FB6-82529E447BBC}"/>
              </a:ext>
            </a:extLst>
          </p:cNvPr>
          <p:cNvSpPr>
            <a:spLocks noGrp="1"/>
          </p:cNvSpPr>
          <p:nvPr>
            <p:ph type="ftr" sz="quarter" idx="11"/>
          </p:nvPr>
        </p:nvSpPr>
        <p:spPr/>
        <p:txBody>
          <a:bodyPr/>
          <a:lstStyle/>
          <a:p>
            <a:r>
              <a:rPr lang="en-IN"/>
              <a:t>www.kaushalya.tech</a:t>
            </a:r>
          </a:p>
        </p:txBody>
      </p:sp>
      <p:sp>
        <p:nvSpPr>
          <p:cNvPr id="4" name="Slide Number Placeholder 3">
            <a:extLst>
              <a:ext uri="{FF2B5EF4-FFF2-40B4-BE49-F238E27FC236}">
                <a16:creationId xmlns:a16="http://schemas.microsoft.com/office/drawing/2014/main" id="{595BD80E-88A3-4F3A-9F53-55EC3AC338B0}"/>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2941716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5D3AA-A5E3-4783-9DBA-B91ABD3FAA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66D636D-3601-4BD1-ACEB-BBC34281A3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260A2C8-4279-438E-87E0-A01F762623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B60658-7026-4AFD-BCDA-22137F6C8610}"/>
              </a:ext>
            </a:extLst>
          </p:cNvPr>
          <p:cNvSpPr>
            <a:spLocks noGrp="1"/>
          </p:cNvSpPr>
          <p:nvPr>
            <p:ph type="dt" sz="half" idx="10"/>
          </p:nvPr>
        </p:nvSpPr>
        <p:spPr/>
        <p:txBody>
          <a:bodyPr/>
          <a:lstStyle/>
          <a:p>
            <a:fld id="{1466127A-0CB8-41EB-AC70-2B05AA20CEB4}" type="datetime1">
              <a:rPr lang="en-IN" smtClean="0"/>
              <a:t>11-06-2019</a:t>
            </a:fld>
            <a:endParaRPr lang="en-IN"/>
          </a:p>
        </p:txBody>
      </p:sp>
      <p:sp>
        <p:nvSpPr>
          <p:cNvPr id="6" name="Footer Placeholder 5">
            <a:extLst>
              <a:ext uri="{FF2B5EF4-FFF2-40B4-BE49-F238E27FC236}">
                <a16:creationId xmlns:a16="http://schemas.microsoft.com/office/drawing/2014/main" id="{EEB0149A-2D3F-414A-8383-27F6EC7BF8A7}"/>
              </a:ext>
            </a:extLst>
          </p:cNvPr>
          <p:cNvSpPr>
            <a:spLocks noGrp="1"/>
          </p:cNvSpPr>
          <p:nvPr>
            <p:ph type="ftr" sz="quarter" idx="11"/>
          </p:nvPr>
        </p:nvSpPr>
        <p:spPr/>
        <p:txBody>
          <a:bodyPr/>
          <a:lstStyle/>
          <a:p>
            <a:r>
              <a:rPr lang="en-IN"/>
              <a:t>www.kaushalya.tech</a:t>
            </a:r>
          </a:p>
        </p:txBody>
      </p:sp>
      <p:sp>
        <p:nvSpPr>
          <p:cNvPr id="7" name="Slide Number Placeholder 6">
            <a:extLst>
              <a:ext uri="{FF2B5EF4-FFF2-40B4-BE49-F238E27FC236}">
                <a16:creationId xmlns:a16="http://schemas.microsoft.com/office/drawing/2014/main" id="{E88A4C9F-0C49-4ED0-AEAE-CBB1E79DC9AF}"/>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2051323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40B7-5D4B-4A58-B13A-74F6D61D6C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AAFA2D4-EE9C-48E1-87D3-42D611AA03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E8C3D02-5D72-4538-BA17-9869B87C70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0D4831-4453-4D03-A9AA-7C6196C82F6E}"/>
              </a:ext>
            </a:extLst>
          </p:cNvPr>
          <p:cNvSpPr>
            <a:spLocks noGrp="1"/>
          </p:cNvSpPr>
          <p:nvPr>
            <p:ph type="dt" sz="half" idx="10"/>
          </p:nvPr>
        </p:nvSpPr>
        <p:spPr/>
        <p:txBody>
          <a:bodyPr/>
          <a:lstStyle/>
          <a:p>
            <a:fld id="{880E169A-C6D0-47B8-83D4-F4CEB7EC43EC}" type="datetime1">
              <a:rPr lang="en-IN" smtClean="0"/>
              <a:t>11-06-2019</a:t>
            </a:fld>
            <a:endParaRPr lang="en-IN"/>
          </a:p>
        </p:txBody>
      </p:sp>
      <p:sp>
        <p:nvSpPr>
          <p:cNvPr id="6" name="Footer Placeholder 5">
            <a:extLst>
              <a:ext uri="{FF2B5EF4-FFF2-40B4-BE49-F238E27FC236}">
                <a16:creationId xmlns:a16="http://schemas.microsoft.com/office/drawing/2014/main" id="{3356C28A-74DE-4994-8DF8-7BF27E18AACF}"/>
              </a:ext>
            </a:extLst>
          </p:cNvPr>
          <p:cNvSpPr>
            <a:spLocks noGrp="1"/>
          </p:cNvSpPr>
          <p:nvPr>
            <p:ph type="ftr" sz="quarter" idx="11"/>
          </p:nvPr>
        </p:nvSpPr>
        <p:spPr/>
        <p:txBody>
          <a:bodyPr/>
          <a:lstStyle/>
          <a:p>
            <a:r>
              <a:rPr lang="en-IN"/>
              <a:t>www.kaushalya.tech</a:t>
            </a:r>
          </a:p>
        </p:txBody>
      </p:sp>
      <p:sp>
        <p:nvSpPr>
          <p:cNvPr id="7" name="Slide Number Placeholder 6">
            <a:extLst>
              <a:ext uri="{FF2B5EF4-FFF2-40B4-BE49-F238E27FC236}">
                <a16:creationId xmlns:a16="http://schemas.microsoft.com/office/drawing/2014/main" id="{F25F87BE-663F-48C0-BE8A-EAA4B76862E8}"/>
              </a:ext>
            </a:extLst>
          </p:cNvPr>
          <p:cNvSpPr>
            <a:spLocks noGrp="1"/>
          </p:cNvSpPr>
          <p:nvPr>
            <p:ph type="sldNum" sz="quarter" idx="12"/>
          </p:nvPr>
        </p:nvSpPr>
        <p:spPr/>
        <p:txBody>
          <a:bodyPr/>
          <a:lstStyle/>
          <a:p>
            <a:fld id="{D300B680-4920-456B-94E7-EB6DEF2EAF04}" type="slidenum">
              <a:rPr lang="en-IN" smtClean="0"/>
              <a:t>‹#›</a:t>
            </a:fld>
            <a:endParaRPr lang="en-IN"/>
          </a:p>
        </p:txBody>
      </p:sp>
    </p:spTree>
    <p:extLst>
      <p:ext uri="{BB962C8B-B14F-4D97-AF65-F5344CB8AC3E}">
        <p14:creationId xmlns:p14="http://schemas.microsoft.com/office/powerpoint/2010/main" val="4266628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61CC49-6A6E-4458-B7D5-F57D53CAD6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AF71B4D-5EE4-4B37-8114-5D368C1604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0161EA-61A4-45FE-B63D-DC877E80F9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8274BC-1E24-44A8-9040-DB21F7AFD224}" type="datetime1">
              <a:rPr lang="en-IN" smtClean="0"/>
              <a:t>11-06-2019</a:t>
            </a:fld>
            <a:endParaRPr lang="en-IN"/>
          </a:p>
        </p:txBody>
      </p:sp>
      <p:sp>
        <p:nvSpPr>
          <p:cNvPr id="5" name="Footer Placeholder 4">
            <a:extLst>
              <a:ext uri="{FF2B5EF4-FFF2-40B4-BE49-F238E27FC236}">
                <a16:creationId xmlns:a16="http://schemas.microsoft.com/office/drawing/2014/main" id="{4AC497DB-E57A-4B4A-A292-2720D15BC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www.kaushalya.tech</a:t>
            </a:r>
          </a:p>
        </p:txBody>
      </p:sp>
      <p:sp>
        <p:nvSpPr>
          <p:cNvPr id="6" name="Slide Number Placeholder 5">
            <a:extLst>
              <a:ext uri="{FF2B5EF4-FFF2-40B4-BE49-F238E27FC236}">
                <a16:creationId xmlns:a16="http://schemas.microsoft.com/office/drawing/2014/main" id="{03EC2572-16A3-43B1-A9DF-5174662620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00B680-4920-456B-94E7-EB6DEF2EAF04}" type="slidenum">
              <a:rPr lang="en-IN" smtClean="0"/>
              <a:t>‹#›</a:t>
            </a:fld>
            <a:endParaRPr lang="en-IN"/>
          </a:p>
        </p:txBody>
      </p:sp>
    </p:spTree>
    <p:extLst>
      <p:ext uri="{BB962C8B-B14F-4D97-AF65-F5344CB8AC3E}">
        <p14:creationId xmlns:p14="http://schemas.microsoft.com/office/powerpoint/2010/main" val="33377456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kaushalya.tech/"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1.xml.rels><?xml version="1.0" encoding="UTF-8" standalone="yes"?>
<Relationships xmlns="http://schemas.openxmlformats.org/package/2006/relationships"><Relationship Id="rId2" Type="http://schemas.openxmlformats.org/officeDocument/2006/relationships/hyperlink" Target="https://mosquitto.org/"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2.xml.rels><?xml version="1.0" encoding="UTF-8" standalone="yes"?>
<Relationships xmlns="http://schemas.openxmlformats.org/package/2006/relationships"><Relationship Id="rId2" Type="http://schemas.openxmlformats.org/officeDocument/2006/relationships/hyperlink" Target="https://mosquitto.org/download/"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1.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4.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6.xm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1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2.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9.xml.rels><?xml version="1.0" encoding="UTF-8" standalone="yes"?>
<Relationships xmlns="http://schemas.openxmlformats.org/package/2006/relationships"><Relationship Id="rId2" Type="http://schemas.openxmlformats.org/officeDocument/2006/relationships/hyperlink" Target="https://www.raspberrypi.org/"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1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1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168.gif"/></Relationships>
</file>

<file path=ppt/slides/_rels/slide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1.xml"/><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1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170.jpg"/></Relationships>
</file>

<file path=ppt/slides/_rels/slide1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Economies_of_scal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en.wikipedia.org/wiki/Public_utility"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hyperlink" Target="https://aws.amazon.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png"/><Relationship Id="rId4" Type="http://schemas.openxmlformats.org/officeDocument/2006/relationships/hyperlink" Target="https://www.youtube.com/watch?v=ubCNZRNjhyo"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hyperlink" Target="https://docs.aws.amazon.com/AWSEC2/latest/UserGuide/putty.html?icmpid=docs_ec2_console"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A290-8B3A-4103-A00E-06244A24C22B}"/>
              </a:ext>
            </a:extLst>
          </p:cNvPr>
          <p:cNvSpPr>
            <a:spLocks noGrp="1"/>
          </p:cNvSpPr>
          <p:nvPr>
            <p:ph type="ctrTitle"/>
          </p:nvPr>
        </p:nvSpPr>
        <p:spPr>
          <a:xfrm>
            <a:off x="1524000" y="2152356"/>
            <a:ext cx="9144000" cy="935575"/>
          </a:xfrm>
        </p:spPr>
        <p:txBody>
          <a:bodyPr>
            <a:normAutofit fontScale="90000"/>
          </a:bodyPr>
          <a:lstStyle/>
          <a:p>
            <a:r>
              <a:rPr lang="en-IN" sz="4800" dirty="0">
                <a:latin typeface="Arial" panose="020B0604020202020204" pitchFamily="34" charset="0"/>
                <a:cs typeface="Arial" panose="020B0604020202020204" pitchFamily="34" charset="0"/>
              </a:rPr>
              <a:t>Internet Of Things (IoT)</a:t>
            </a:r>
            <a:br>
              <a:rPr lang="en-IN" sz="4800" dirty="0">
                <a:latin typeface="Arial" panose="020B0604020202020204" pitchFamily="34" charset="0"/>
                <a:cs typeface="Arial" panose="020B0604020202020204" pitchFamily="34" charset="0"/>
              </a:rPr>
            </a:br>
            <a:r>
              <a:rPr lang="en-IN" sz="4800" dirty="0">
                <a:latin typeface="Arial" panose="020B0604020202020204" pitchFamily="34" charset="0"/>
                <a:cs typeface="Arial" panose="020B0604020202020204" pitchFamily="34" charset="0"/>
              </a:rPr>
              <a:t>Advanced</a:t>
            </a:r>
          </a:p>
        </p:txBody>
      </p:sp>
      <p:sp>
        <p:nvSpPr>
          <p:cNvPr id="3" name="Subtitle 2">
            <a:extLst>
              <a:ext uri="{FF2B5EF4-FFF2-40B4-BE49-F238E27FC236}">
                <a16:creationId xmlns:a16="http://schemas.microsoft.com/office/drawing/2014/main" id="{DDB74BFB-7A18-4DF0-8E46-E05235A52D36}"/>
              </a:ext>
            </a:extLst>
          </p:cNvPr>
          <p:cNvSpPr>
            <a:spLocks noGrp="1"/>
          </p:cNvSpPr>
          <p:nvPr>
            <p:ph type="subTitle" idx="1"/>
          </p:nvPr>
        </p:nvSpPr>
        <p:spPr>
          <a:xfrm>
            <a:off x="1524000" y="3602037"/>
            <a:ext cx="9144000" cy="2754313"/>
          </a:xfrm>
        </p:spPr>
        <p:txBody>
          <a:bodyPr>
            <a:noAutofit/>
          </a:bodyPr>
          <a:lstStyle/>
          <a:p>
            <a:r>
              <a:rPr lang="en-IN" b="1" dirty="0">
                <a:latin typeface="Arial" panose="020B0604020202020204" pitchFamily="34" charset="0"/>
                <a:cs typeface="Arial" panose="020B0604020202020204" pitchFamily="34" charset="0"/>
              </a:rPr>
              <a:t>Raghu Prasad</a:t>
            </a:r>
          </a:p>
          <a:p>
            <a:r>
              <a:rPr lang="en-IN" b="1" dirty="0">
                <a:latin typeface="Arial" panose="020B0604020202020204" pitchFamily="34" charset="0"/>
                <a:cs typeface="Arial" panose="020B0604020202020204" pitchFamily="34" charset="0"/>
              </a:rPr>
              <a:t>9845547471</a:t>
            </a:r>
          </a:p>
          <a:p>
            <a:r>
              <a:rPr lang="en-IN" b="1" dirty="0">
                <a:latin typeface="Arial" panose="020B0604020202020204" pitchFamily="34" charset="0"/>
                <a:cs typeface="Arial" panose="020B0604020202020204" pitchFamily="34" charset="0"/>
                <a:hlinkClick r:id="rId2"/>
              </a:rPr>
              <a:t>www.kaushalya.tech</a:t>
            </a:r>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FB : https://www.facebook.com/raghuprasadkonandur/</a:t>
            </a:r>
          </a:p>
          <a:p>
            <a:r>
              <a:rPr lang="en-IN" b="1" dirty="0">
                <a:latin typeface="Arial" panose="020B0604020202020204" pitchFamily="34" charset="0"/>
                <a:cs typeface="Arial" panose="020B0604020202020204" pitchFamily="34" charset="0"/>
              </a:rPr>
              <a:t>Skill Up-Skill Re-Skill</a:t>
            </a:r>
          </a:p>
          <a:p>
            <a:r>
              <a:rPr lang="en-IN" b="1" dirty="0">
                <a:latin typeface="Arial" panose="020B0604020202020204" pitchFamily="34" charset="0"/>
                <a:cs typeface="Arial" panose="020B0604020202020204" pitchFamily="34" charset="0"/>
              </a:rPr>
              <a:t>Excellence in action</a:t>
            </a:r>
          </a:p>
        </p:txBody>
      </p:sp>
      <p:sp>
        <p:nvSpPr>
          <p:cNvPr id="4" name="Footer Placeholder 3">
            <a:extLst>
              <a:ext uri="{FF2B5EF4-FFF2-40B4-BE49-F238E27FC236}">
                <a16:creationId xmlns:a16="http://schemas.microsoft.com/office/drawing/2014/main" id="{5DC57037-1BA5-4CBD-8260-3759DECD79B3}"/>
              </a:ext>
            </a:extLst>
          </p:cNvPr>
          <p:cNvSpPr>
            <a:spLocks noGrp="1"/>
          </p:cNvSpPr>
          <p:nvPr>
            <p:ph type="ftr" sz="quarter" idx="11"/>
          </p:nvPr>
        </p:nvSpPr>
        <p:spPr/>
        <p:txBody>
          <a:bodyPr/>
          <a:lstStyle/>
          <a:p>
            <a:r>
              <a:rPr lang="en-IN" b="1" dirty="0">
                <a:latin typeface="Arial" panose="020B0604020202020204" pitchFamily="34" charset="0"/>
                <a:cs typeface="Arial" panose="020B0604020202020204" pitchFamily="34" charset="0"/>
              </a:rPr>
              <a:t>www.</a:t>
            </a:r>
            <a:r>
              <a:rPr lang="en-IN" sz="1400" b="1" dirty="0">
                <a:latin typeface="Arial" panose="020B0604020202020204" pitchFamily="34" charset="0"/>
                <a:cs typeface="Arial" panose="020B0604020202020204" pitchFamily="34" charset="0"/>
              </a:rPr>
              <a:t>kaushalya</a:t>
            </a:r>
            <a:r>
              <a:rPr lang="en-IN" b="1" dirty="0">
                <a:latin typeface="Arial" panose="020B0604020202020204" pitchFamily="34" charset="0"/>
                <a:cs typeface="Arial" panose="020B0604020202020204" pitchFamily="34" charset="0"/>
              </a:rPr>
              <a:t>.tech</a:t>
            </a:r>
          </a:p>
        </p:txBody>
      </p:sp>
      <p:sp>
        <p:nvSpPr>
          <p:cNvPr id="5" name="Slide Number Placeholder 4">
            <a:extLst>
              <a:ext uri="{FF2B5EF4-FFF2-40B4-BE49-F238E27FC236}">
                <a16:creationId xmlns:a16="http://schemas.microsoft.com/office/drawing/2014/main" id="{4B1DA70F-03AB-406E-88DC-93CC074316E2}"/>
              </a:ext>
            </a:extLst>
          </p:cNvPr>
          <p:cNvSpPr>
            <a:spLocks noGrp="1"/>
          </p:cNvSpPr>
          <p:nvPr>
            <p:ph type="sldNum" sz="quarter" idx="12"/>
          </p:nvPr>
        </p:nvSpPr>
        <p:spPr/>
        <p:txBody>
          <a:bodyPr/>
          <a:lstStyle/>
          <a:p>
            <a:fld id="{D300B680-4920-456B-94E7-EB6DEF2EAF04}" type="slidenum">
              <a:rPr lang="en-IN" smtClean="0">
                <a:latin typeface="Arial" panose="020B0604020202020204" pitchFamily="34" charset="0"/>
                <a:cs typeface="Arial" panose="020B0604020202020204" pitchFamily="34" charset="0"/>
              </a:rPr>
              <a:t>1</a:t>
            </a:fld>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58CA0BA-22B3-4799-B5ED-F2E6B980E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83" y="243205"/>
            <a:ext cx="11819852" cy="1460500"/>
          </a:xfrm>
          <a:prstGeom prst="rect">
            <a:avLst/>
          </a:prstGeom>
        </p:spPr>
      </p:pic>
    </p:spTree>
    <p:extLst>
      <p:ext uri="{BB962C8B-B14F-4D97-AF65-F5344CB8AC3E}">
        <p14:creationId xmlns:p14="http://schemas.microsoft.com/office/powerpoint/2010/main" val="576708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EF4A0-54C0-42FC-AA9D-018A6D9F68EB}"/>
              </a:ext>
            </a:extLst>
          </p:cNvPr>
          <p:cNvSpPr>
            <a:spLocks noGrp="1"/>
          </p:cNvSpPr>
          <p:nvPr>
            <p:ph type="title"/>
          </p:nvPr>
        </p:nvSpPr>
        <p:spPr/>
        <p:txBody>
          <a:bodyPr/>
          <a:lstStyle/>
          <a:p>
            <a:r>
              <a:rPr lang="en-IN" dirty="0"/>
              <a:t>MQTT – Terminologies</a:t>
            </a:r>
          </a:p>
        </p:txBody>
      </p:sp>
      <p:sp>
        <p:nvSpPr>
          <p:cNvPr id="4" name="Footer Placeholder 3">
            <a:extLst>
              <a:ext uri="{FF2B5EF4-FFF2-40B4-BE49-F238E27FC236}">
                <a16:creationId xmlns:a16="http://schemas.microsoft.com/office/drawing/2014/main" id="{A72B64E1-FBDA-48D5-8B58-C50E54D498C6}"/>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DF138AFC-EC22-4884-A09A-939352A086D0}"/>
              </a:ext>
            </a:extLst>
          </p:cNvPr>
          <p:cNvSpPr>
            <a:spLocks noGrp="1"/>
          </p:cNvSpPr>
          <p:nvPr>
            <p:ph type="sldNum" sz="quarter" idx="12"/>
          </p:nvPr>
        </p:nvSpPr>
        <p:spPr/>
        <p:txBody>
          <a:bodyPr/>
          <a:lstStyle/>
          <a:p>
            <a:fld id="{D300B680-4920-456B-94E7-EB6DEF2EAF04}" type="slidenum">
              <a:rPr lang="en-IN" smtClean="0"/>
              <a:t>10</a:t>
            </a:fld>
            <a:endParaRPr lang="en-IN"/>
          </a:p>
        </p:txBody>
      </p:sp>
      <p:sp>
        <p:nvSpPr>
          <p:cNvPr id="9" name="Content Placeholder 8">
            <a:extLst>
              <a:ext uri="{FF2B5EF4-FFF2-40B4-BE49-F238E27FC236}">
                <a16:creationId xmlns:a16="http://schemas.microsoft.com/office/drawing/2014/main" id="{0BEC74F9-E268-4B1A-AC6C-43BAA60A7458}"/>
              </a:ext>
            </a:extLst>
          </p:cNvPr>
          <p:cNvSpPr>
            <a:spLocks noGrp="1"/>
          </p:cNvSpPr>
          <p:nvPr>
            <p:ph idx="1"/>
          </p:nvPr>
        </p:nvSpPr>
        <p:spPr/>
        <p:txBody>
          <a:bodyPr/>
          <a:lstStyle/>
          <a:p>
            <a:r>
              <a:rPr lang="en-IN" dirty="0"/>
              <a:t>Terminology</a:t>
            </a:r>
          </a:p>
          <a:p>
            <a:endParaRPr lang="en-IN" dirty="0"/>
          </a:p>
        </p:txBody>
      </p:sp>
      <p:pic>
        <p:nvPicPr>
          <p:cNvPr id="3" name="Picture 2">
            <a:extLst>
              <a:ext uri="{FF2B5EF4-FFF2-40B4-BE49-F238E27FC236}">
                <a16:creationId xmlns:a16="http://schemas.microsoft.com/office/drawing/2014/main" id="{8DA3ABBB-2EF3-4003-90FD-1C767EC5984F}"/>
              </a:ext>
            </a:extLst>
          </p:cNvPr>
          <p:cNvPicPr>
            <a:picLocks noChangeAspect="1"/>
          </p:cNvPicPr>
          <p:nvPr/>
        </p:nvPicPr>
        <p:blipFill>
          <a:blip r:embed="rId2"/>
          <a:stretch>
            <a:fillRect/>
          </a:stretch>
        </p:blipFill>
        <p:spPr>
          <a:xfrm>
            <a:off x="0" y="2008682"/>
            <a:ext cx="12192000" cy="4847644"/>
          </a:xfrm>
          <a:prstGeom prst="rect">
            <a:avLst/>
          </a:prstGeom>
        </p:spPr>
      </p:pic>
    </p:spTree>
    <p:extLst>
      <p:ext uri="{BB962C8B-B14F-4D97-AF65-F5344CB8AC3E}">
        <p14:creationId xmlns:p14="http://schemas.microsoft.com/office/powerpoint/2010/main" val="40649160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Actions- SNS Action</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100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B66EFC81-A75D-4278-A6B5-5A123511738D}"/>
              </a:ext>
            </a:extLst>
          </p:cNvPr>
          <p:cNvPicPr>
            <a:picLocks noChangeAspect="1"/>
          </p:cNvPicPr>
          <p:nvPr/>
        </p:nvPicPr>
        <p:blipFill>
          <a:blip r:embed="rId4"/>
          <a:stretch>
            <a:fillRect/>
          </a:stretch>
        </p:blipFill>
        <p:spPr>
          <a:xfrm>
            <a:off x="0" y="2061491"/>
            <a:ext cx="12192000" cy="4794835"/>
          </a:xfrm>
          <a:prstGeom prst="rect">
            <a:avLst/>
          </a:prstGeom>
        </p:spPr>
      </p:pic>
    </p:spTree>
    <p:extLst>
      <p:ext uri="{BB962C8B-B14F-4D97-AF65-F5344CB8AC3E}">
        <p14:creationId xmlns:p14="http://schemas.microsoft.com/office/powerpoint/2010/main" val="12202425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 – E-Mail</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Act-&gt;Create a rule</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101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5F76ED62-567D-4585-9007-6DDBDBB56867}"/>
              </a:ext>
            </a:extLst>
          </p:cNvPr>
          <p:cNvPicPr>
            <a:picLocks noChangeAspect="1"/>
          </p:cNvPicPr>
          <p:nvPr/>
        </p:nvPicPr>
        <p:blipFill>
          <a:blip r:embed="rId4"/>
          <a:stretch>
            <a:fillRect/>
          </a:stretch>
        </p:blipFill>
        <p:spPr>
          <a:xfrm>
            <a:off x="0" y="2061491"/>
            <a:ext cx="12192000" cy="4794835"/>
          </a:xfrm>
          <a:prstGeom prst="rect">
            <a:avLst/>
          </a:prstGeom>
        </p:spPr>
      </p:pic>
    </p:spTree>
    <p:extLst>
      <p:ext uri="{BB962C8B-B14F-4D97-AF65-F5344CB8AC3E}">
        <p14:creationId xmlns:p14="http://schemas.microsoft.com/office/powerpoint/2010/main" val="4176131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 – E-Mail</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Act-&gt;Create a rule</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102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5F76ED62-567D-4585-9007-6DDBDBB56867}"/>
              </a:ext>
            </a:extLst>
          </p:cNvPr>
          <p:cNvPicPr>
            <a:picLocks noChangeAspect="1"/>
          </p:cNvPicPr>
          <p:nvPr/>
        </p:nvPicPr>
        <p:blipFill>
          <a:blip r:embed="rId4"/>
          <a:stretch>
            <a:fillRect/>
          </a:stretch>
        </p:blipFill>
        <p:spPr>
          <a:xfrm>
            <a:off x="0" y="2061491"/>
            <a:ext cx="12192000" cy="4794835"/>
          </a:xfrm>
          <a:prstGeom prst="rect">
            <a:avLst/>
          </a:prstGeom>
        </p:spPr>
      </p:pic>
    </p:spTree>
    <p:extLst>
      <p:ext uri="{BB962C8B-B14F-4D97-AF65-F5344CB8AC3E}">
        <p14:creationId xmlns:p14="http://schemas.microsoft.com/office/powerpoint/2010/main" val="14078597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 – E-Mail</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Act-&gt;Create a rule</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103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497BE743-2D8A-4DE5-9EDE-A5015C17E439}"/>
              </a:ext>
            </a:extLst>
          </p:cNvPr>
          <p:cNvPicPr>
            <a:picLocks noChangeAspect="1"/>
          </p:cNvPicPr>
          <p:nvPr/>
        </p:nvPicPr>
        <p:blipFill>
          <a:blip r:embed="rId4"/>
          <a:stretch>
            <a:fillRect/>
          </a:stretch>
        </p:blipFill>
        <p:spPr>
          <a:xfrm>
            <a:off x="0" y="2037694"/>
            <a:ext cx="12192000" cy="4818632"/>
          </a:xfrm>
          <a:prstGeom prst="rect">
            <a:avLst/>
          </a:prstGeom>
        </p:spPr>
      </p:pic>
    </p:spTree>
    <p:extLst>
      <p:ext uri="{BB962C8B-B14F-4D97-AF65-F5344CB8AC3E}">
        <p14:creationId xmlns:p14="http://schemas.microsoft.com/office/powerpoint/2010/main" val="40184101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 – E-Mail</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SNS push notification</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104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C48DBE8A-AD00-4658-8825-7C14AEF91A8D}"/>
              </a:ext>
            </a:extLst>
          </p:cNvPr>
          <p:cNvPicPr>
            <a:picLocks noChangeAspect="1"/>
          </p:cNvPicPr>
          <p:nvPr/>
        </p:nvPicPr>
        <p:blipFill>
          <a:blip r:embed="rId4"/>
          <a:stretch>
            <a:fillRect/>
          </a:stretch>
        </p:blipFill>
        <p:spPr>
          <a:xfrm>
            <a:off x="0" y="2250831"/>
            <a:ext cx="12192000" cy="4605495"/>
          </a:xfrm>
          <a:prstGeom prst="rect">
            <a:avLst/>
          </a:prstGeom>
        </p:spPr>
      </p:pic>
    </p:spTree>
    <p:extLst>
      <p:ext uri="{BB962C8B-B14F-4D97-AF65-F5344CB8AC3E}">
        <p14:creationId xmlns:p14="http://schemas.microsoft.com/office/powerpoint/2010/main" val="24082102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 – E-Mail</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New resource</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105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E7A5C51B-D7F3-4FDB-A56B-45B326F69E2B}"/>
              </a:ext>
            </a:extLst>
          </p:cNvPr>
          <p:cNvPicPr>
            <a:picLocks noChangeAspect="1"/>
          </p:cNvPicPr>
          <p:nvPr/>
        </p:nvPicPr>
        <p:blipFill>
          <a:blip r:embed="rId4"/>
          <a:stretch>
            <a:fillRect/>
          </a:stretch>
        </p:blipFill>
        <p:spPr>
          <a:xfrm>
            <a:off x="0" y="2307102"/>
            <a:ext cx="12192000" cy="4549224"/>
          </a:xfrm>
          <a:prstGeom prst="rect">
            <a:avLst/>
          </a:prstGeom>
        </p:spPr>
      </p:pic>
    </p:spTree>
    <p:extLst>
      <p:ext uri="{BB962C8B-B14F-4D97-AF65-F5344CB8AC3E}">
        <p14:creationId xmlns:p14="http://schemas.microsoft.com/office/powerpoint/2010/main" val="15891316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 – E-Mail</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New resource</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106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97C8F9DF-40BC-43E9-8EB6-7E9D43B2D954}"/>
              </a:ext>
            </a:extLst>
          </p:cNvPr>
          <p:cNvPicPr>
            <a:picLocks noChangeAspect="1"/>
          </p:cNvPicPr>
          <p:nvPr/>
        </p:nvPicPr>
        <p:blipFill>
          <a:blip r:embed="rId4"/>
          <a:stretch>
            <a:fillRect/>
          </a:stretch>
        </p:blipFill>
        <p:spPr>
          <a:xfrm>
            <a:off x="0" y="2061491"/>
            <a:ext cx="12192000" cy="4794835"/>
          </a:xfrm>
          <a:prstGeom prst="rect">
            <a:avLst/>
          </a:prstGeom>
        </p:spPr>
      </p:pic>
    </p:spTree>
    <p:extLst>
      <p:ext uri="{BB962C8B-B14F-4D97-AF65-F5344CB8AC3E}">
        <p14:creationId xmlns:p14="http://schemas.microsoft.com/office/powerpoint/2010/main" val="14376156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 – E-Mail</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New Topic</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107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88554F2B-088A-46B7-B8DA-10C95C2D799A}"/>
              </a:ext>
            </a:extLst>
          </p:cNvPr>
          <p:cNvPicPr>
            <a:picLocks noChangeAspect="1"/>
          </p:cNvPicPr>
          <p:nvPr/>
        </p:nvPicPr>
        <p:blipFill>
          <a:blip r:embed="rId4"/>
          <a:stretch>
            <a:fillRect/>
          </a:stretch>
        </p:blipFill>
        <p:spPr>
          <a:xfrm>
            <a:off x="0" y="2250831"/>
            <a:ext cx="12192000" cy="4605495"/>
          </a:xfrm>
          <a:prstGeom prst="rect">
            <a:avLst/>
          </a:prstGeom>
        </p:spPr>
      </p:pic>
    </p:spTree>
    <p:extLst>
      <p:ext uri="{BB962C8B-B14F-4D97-AF65-F5344CB8AC3E}">
        <p14:creationId xmlns:p14="http://schemas.microsoft.com/office/powerpoint/2010/main" val="8545226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 – E-Mail</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Subscribe to a topic</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108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F9F146FA-EA8A-4189-B958-56B4EAE29070}"/>
              </a:ext>
            </a:extLst>
          </p:cNvPr>
          <p:cNvPicPr>
            <a:picLocks noChangeAspect="1"/>
          </p:cNvPicPr>
          <p:nvPr/>
        </p:nvPicPr>
        <p:blipFill>
          <a:blip r:embed="rId4"/>
          <a:stretch>
            <a:fillRect/>
          </a:stretch>
        </p:blipFill>
        <p:spPr>
          <a:xfrm>
            <a:off x="0" y="2250831"/>
            <a:ext cx="12192000" cy="4605495"/>
          </a:xfrm>
          <a:prstGeom prst="rect">
            <a:avLst/>
          </a:prstGeom>
        </p:spPr>
      </p:pic>
    </p:spTree>
    <p:extLst>
      <p:ext uri="{BB962C8B-B14F-4D97-AF65-F5344CB8AC3E}">
        <p14:creationId xmlns:p14="http://schemas.microsoft.com/office/powerpoint/2010/main" val="36143723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 – E-Mail</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Email Notification</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109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9" name="Picture 8">
            <a:extLst>
              <a:ext uri="{FF2B5EF4-FFF2-40B4-BE49-F238E27FC236}">
                <a16:creationId xmlns:a16="http://schemas.microsoft.com/office/drawing/2014/main" id="{64637648-24AC-41D5-8FED-4771EB96ACB8}"/>
              </a:ext>
            </a:extLst>
          </p:cNvPr>
          <p:cNvPicPr>
            <a:picLocks noChangeAspect="1"/>
          </p:cNvPicPr>
          <p:nvPr/>
        </p:nvPicPr>
        <p:blipFill>
          <a:blip r:embed="rId4"/>
          <a:stretch>
            <a:fillRect/>
          </a:stretch>
        </p:blipFill>
        <p:spPr>
          <a:xfrm>
            <a:off x="0" y="2194560"/>
            <a:ext cx="12192000" cy="4661766"/>
          </a:xfrm>
          <a:prstGeom prst="rect">
            <a:avLst/>
          </a:prstGeom>
        </p:spPr>
      </p:pic>
    </p:spTree>
    <p:extLst>
      <p:ext uri="{BB962C8B-B14F-4D97-AF65-F5344CB8AC3E}">
        <p14:creationId xmlns:p14="http://schemas.microsoft.com/office/powerpoint/2010/main" val="1029950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B4B5-6A2B-4D8F-988E-5533CC0BAA17}"/>
              </a:ext>
            </a:extLst>
          </p:cNvPr>
          <p:cNvSpPr>
            <a:spLocks noGrp="1"/>
          </p:cNvSpPr>
          <p:nvPr>
            <p:ph type="title"/>
          </p:nvPr>
        </p:nvSpPr>
        <p:spPr/>
        <p:txBody>
          <a:bodyPr/>
          <a:lstStyle/>
          <a:p>
            <a:r>
              <a:rPr lang="en-IN" dirty="0"/>
              <a:t>MQTT - Demo</a:t>
            </a:r>
          </a:p>
        </p:txBody>
      </p:sp>
      <p:sp>
        <p:nvSpPr>
          <p:cNvPr id="3" name="Content Placeholder 2">
            <a:extLst>
              <a:ext uri="{FF2B5EF4-FFF2-40B4-BE49-F238E27FC236}">
                <a16:creationId xmlns:a16="http://schemas.microsoft.com/office/drawing/2014/main" id="{EB2E8621-2D58-4548-9545-A791FD50F71F}"/>
              </a:ext>
            </a:extLst>
          </p:cNvPr>
          <p:cNvSpPr>
            <a:spLocks noGrp="1"/>
          </p:cNvSpPr>
          <p:nvPr>
            <p:ph idx="1"/>
          </p:nvPr>
        </p:nvSpPr>
        <p:spPr/>
        <p:txBody>
          <a:bodyPr/>
          <a:lstStyle/>
          <a:p>
            <a:r>
              <a:rPr lang="en-IN" dirty="0"/>
              <a:t>Broker</a:t>
            </a:r>
          </a:p>
          <a:p>
            <a:pPr lvl="1"/>
            <a:r>
              <a:rPr lang="en-IN" dirty="0"/>
              <a:t>M2M Eclipse(m2m.eclipse.org)</a:t>
            </a:r>
          </a:p>
          <a:p>
            <a:pPr lvl="1"/>
            <a:r>
              <a:rPr lang="en-IN" dirty="0" err="1"/>
              <a:t>Mosquitto</a:t>
            </a:r>
            <a:r>
              <a:rPr lang="en-IN" dirty="0"/>
              <a:t> (</a:t>
            </a:r>
            <a:r>
              <a:rPr lang="en-IN" dirty="0">
                <a:hlinkClick r:id="rId2"/>
              </a:rPr>
              <a:t>https://mosquitto.org/</a:t>
            </a:r>
            <a:r>
              <a:rPr lang="en-IN" dirty="0"/>
              <a:t>)</a:t>
            </a:r>
          </a:p>
          <a:p>
            <a:pPr lvl="1"/>
            <a:r>
              <a:rPr lang="en-IN" dirty="0" err="1"/>
              <a:t>Mosquitto</a:t>
            </a:r>
            <a:r>
              <a:rPr lang="en-IN" dirty="0"/>
              <a:t> installed on the laptop</a:t>
            </a:r>
          </a:p>
          <a:p>
            <a:pPr marL="228600" lvl="1">
              <a:spcBef>
                <a:spcPts val="1000"/>
              </a:spcBef>
            </a:pPr>
            <a:r>
              <a:rPr lang="en-IN" sz="2800" dirty="0"/>
              <a:t>Client</a:t>
            </a:r>
          </a:p>
          <a:p>
            <a:pPr lvl="1"/>
            <a:r>
              <a:rPr lang="en-IN" dirty="0" err="1"/>
              <a:t>MQTT.fx</a:t>
            </a:r>
            <a:r>
              <a:rPr lang="en-IN" dirty="0"/>
              <a:t> (Web client)</a:t>
            </a:r>
          </a:p>
          <a:p>
            <a:pPr lvl="1"/>
            <a:r>
              <a:rPr lang="en-IN" dirty="0" err="1"/>
              <a:t>MyMQTT</a:t>
            </a:r>
            <a:r>
              <a:rPr lang="en-IN" dirty="0"/>
              <a:t> (Android client)</a:t>
            </a:r>
          </a:p>
          <a:p>
            <a:pPr lvl="1"/>
            <a:r>
              <a:rPr lang="en-IN" dirty="0" err="1"/>
              <a:t>MQTTLens</a:t>
            </a:r>
            <a:r>
              <a:rPr lang="en-IN" dirty="0"/>
              <a:t>(Chrome Extension)</a:t>
            </a:r>
          </a:p>
        </p:txBody>
      </p:sp>
      <p:sp>
        <p:nvSpPr>
          <p:cNvPr id="4" name="Footer Placeholder 3">
            <a:extLst>
              <a:ext uri="{FF2B5EF4-FFF2-40B4-BE49-F238E27FC236}">
                <a16:creationId xmlns:a16="http://schemas.microsoft.com/office/drawing/2014/main" id="{D8A655FF-C625-4D75-AF17-E471AB829B74}"/>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3B7AC6D8-050F-457F-A1E3-7B0CD62D23B8}"/>
              </a:ext>
            </a:extLst>
          </p:cNvPr>
          <p:cNvSpPr>
            <a:spLocks noGrp="1"/>
          </p:cNvSpPr>
          <p:nvPr>
            <p:ph type="sldNum" sz="quarter" idx="12"/>
          </p:nvPr>
        </p:nvSpPr>
        <p:spPr/>
        <p:txBody>
          <a:bodyPr/>
          <a:lstStyle/>
          <a:p>
            <a:fld id="{D300B680-4920-456B-94E7-EB6DEF2EAF04}" type="slidenum">
              <a:rPr lang="en-IN" smtClean="0"/>
              <a:t>11</a:t>
            </a:fld>
            <a:endParaRPr lang="en-IN"/>
          </a:p>
        </p:txBody>
      </p:sp>
    </p:spTree>
    <p:extLst>
      <p:ext uri="{BB962C8B-B14F-4D97-AF65-F5344CB8AC3E}">
        <p14:creationId xmlns:p14="http://schemas.microsoft.com/office/powerpoint/2010/main" val="18408412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 – E-Mail</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Confirm a subscription</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110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774E3018-AD96-48BF-A323-A7D043DAE400}"/>
              </a:ext>
            </a:extLst>
          </p:cNvPr>
          <p:cNvPicPr>
            <a:picLocks noChangeAspect="1"/>
          </p:cNvPicPr>
          <p:nvPr/>
        </p:nvPicPr>
        <p:blipFill>
          <a:blip r:embed="rId4"/>
          <a:stretch>
            <a:fillRect/>
          </a:stretch>
        </p:blipFill>
        <p:spPr>
          <a:xfrm>
            <a:off x="0" y="2180492"/>
            <a:ext cx="12192000" cy="4675834"/>
          </a:xfrm>
          <a:prstGeom prst="rect">
            <a:avLst/>
          </a:prstGeom>
        </p:spPr>
      </p:pic>
    </p:spTree>
    <p:extLst>
      <p:ext uri="{BB962C8B-B14F-4D97-AF65-F5344CB8AC3E}">
        <p14:creationId xmlns:p14="http://schemas.microsoft.com/office/powerpoint/2010/main" val="924174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 – E-Mail</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Confirm a subscription</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111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D3E06EF6-7540-4AD2-A52D-82989D585A48}"/>
              </a:ext>
            </a:extLst>
          </p:cNvPr>
          <p:cNvPicPr>
            <a:picLocks noChangeAspect="1"/>
          </p:cNvPicPr>
          <p:nvPr/>
        </p:nvPicPr>
        <p:blipFill>
          <a:blip r:embed="rId4"/>
          <a:stretch>
            <a:fillRect/>
          </a:stretch>
        </p:blipFill>
        <p:spPr>
          <a:xfrm>
            <a:off x="0" y="2037694"/>
            <a:ext cx="12192000" cy="4818632"/>
          </a:xfrm>
          <a:prstGeom prst="rect">
            <a:avLst/>
          </a:prstGeom>
        </p:spPr>
      </p:pic>
    </p:spTree>
    <p:extLst>
      <p:ext uri="{BB962C8B-B14F-4D97-AF65-F5344CB8AC3E}">
        <p14:creationId xmlns:p14="http://schemas.microsoft.com/office/powerpoint/2010/main" val="46714987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 – E-Mail</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New Resource and Role</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112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11E3844C-84E6-4569-934E-1E134BC7DA6E}"/>
              </a:ext>
            </a:extLst>
          </p:cNvPr>
          <p:cNvPicPr>
            <a:picLocks noChangeAspect="1"/>
          </p:cNvPicPr>
          <p:nvPr/>
        </p:nvPicPr>
        <p:blipFill>
          <a:blip r:embed="rId4"/>
          <a:stretch>
            <a:fillRect/>
          </a:stretch>
        </p:blipFill>
        <p:spPr>
          <a:xfrm>
            <a:off x="0" y="2061491"/>
            <a:ext cx="12192000" cy="4794835"/>
          </a:xfrm>
          <a:prstGeom prst="rect">
            <a:avLst/>
          </a:prstGeom>
        </p:spPr>
      </p:pic>
    </p:spTree>
    <p:extLst>
      <p:ext uri="{BB962C8B-B14F-4D97-AF65-F5344CB8AC3E}">
        <p14:creationId xmlns:p14="http://schemas.microsoft.com/office/powerpoint/2010/main" val="17196320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 – E-Mail</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New Resource and Role</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113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81C4BF3D-78BB-4E83-8637-FF9118789C3B}"/>
              </a:ext>
            </a:extLst>
          </p:cNvPr>
          <p:cNvPicPr>
            <a:picLocks noChangeAspect="1"/>
          </p:cNvPicPr>
          <p:nvPr/>
        </p:nvPicPr>
        <p:blipFill>
          <a:blip r:embed="rId4"/>
          <a:stretch>
            <a:fillRect/>
          </a:stretch>
        </p:blipFill>
        <p:spPr>
          <a:xfrm>
            <a:off x="0" y="1673"/>
            <a:ext cx="12192000" cy="6854653"/>
          </a:xfrm>
          <a:prstGeom prst="rect">
            <a:avLst/>
          </a:prstGeom>
        </p:spPr>
      </p:pic>
    </p:spTree>
    <p:extLst>
      <p:ext uri="{BB962C8B-B14F-4D97-AF65-F5344CB8AC3E}">
        <p14:creationId xmlns:p14="http://schemas.microsoft.com/office/powerpoint/2010/main" val="13432613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 – E-Mail</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Test</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114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611CF58B-DDD1-4379-9F81-D49821796A9A}"/>
              </a:ext>
            </a:extLst>
          </p:cNvPr>
          <p:cNvPicPr>
            <a:picLocks noChangeAspect="1"/>
          </p:cNvPicPr>
          <p:nvPr/>
        </p:nvPicPr>
        <p:blipFill>
          <a:blip r:embed="rId4"/>
          <a:stretch>
            <a:fillRect/>
          </a:stretch>
        </p:blipFill>
        <p:spPr>
          <a:xfrm>
            <a:off x="0" y="2419643"/>
            <a:ext cx="12192000" cy="4436683"/>
          </a:xfrm>
          <a:prstGeom prst="rect">
            <a:avLst/>
          </a:prstGeom>
        </p:spPr>
      </p:pic>
    </p:spTree>
    <p:extLst>
      <p:ext uri="{BB962C8B-B14F-4D97-AF65-F5344CB8AC3E}">
        <p14:creationId xmlns:p14="http://schemas.microsoft.com/office/powerpoint/2010/main" val="24516399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 – E-Mail</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Test</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115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E5D67977-F348-49F7-A3A3-2C0E59FD4FFE}"/>
              </a:ext>
            </a:extLst>
          </p:cNvPr>
          <p:cNvPicPr>
            <a:picLocks noChangeAspect="1"/>
          </p:cNvPicPr>
          <p:nvPr/>
        </p:nvPicPr>
        <p:blipFill>
          <a:blip r:embed="rId4"/>
          <a:stretch>
            <a:fillRect/>
          </a:stretch>
        </p:blipFill>
        <p:spPr>
          <a:xfrm>
            <a:off x="0" y="2166425"/>
            <a:ext cx="12192000" cy="4689901"/>
          </a:xfrm>
          <a:prstGeom prst="rect">
            <a:avLst/>
          </a:prstGeom>
        </p:spPr>
      </p:pic>
    </p:spTree>
    <p:extLst>
      <p:ext uri="{BB962C8B-B14F-4D97-AF65-F5344CB8AC3E}">
        <p14:creationId xmlns:p14="http://schemas.microsoft.com/office/powerpoint/2010/main" val="13225528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Conditional Data</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Testing</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116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9" name="Picture 8">
            <a:extLst>
              <a:ext uri="{FF2B5EF4-FFF2-40B4-BE49-F238E27FC236}">
                <a16:creationId xmlns:a16="http://schemas.microsoft.com/office/drawing/2014/main" id="{A1084914-98DE-4DC2-A877-8B30519BB8CD}"/>
              </a:ext>
            </a:extLst>
          </p:cNvPr>
          <p:cNvPicPr>
            <a:picLocks noChangeAspect="1"/>
          </p:cNvPicPr>
          <p:nvPr/>
        </p:nvPicPr>
        <p:blipFill>
          <a:blip r:embed="rId4"/>
          <a:stretch>
            <a:fillRect/>
          </a:stretch>
        </p:blipFill>
        <p:spPr>
          <a:xfrm>
            <a:off x="0" y="1690688"/>
            <a:ext cx="12192000" cy="5165638"/>
          </a:xfrm>
          <a:prstGeom prst="rect">
            <a:avLst/>
          </a:prstGeom>
        </p:spPr>
      </p:pic>
    </p:spTree>
    <p:extLst>
      <p:ext uri="{BB962C8B-B14F-4D97-AF65-F5344CB8AC3E}">
        <p14:creationId xmlns:p14="http://schemas.microsoft.com/office/powerpoint/2010/main" val="25626129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Conditional Data</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Testing</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2742982"/>
            <a:ext cx="10515600" cy="3613368"/>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117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D6A0E07E-9D4A-4727-A301-EECBFFF88A58}"/>
              </a:ext>
            </a:extLst>
          </p:cNvPr>
          <p:cNvPicPr>
            <a:picLocks noChangeAspect="1"/>
          </p:cNvPicPr>
          <p:nvPr/>
        </p:nvPicPr>
        <p:blipFill>
          <a:blip r:embed="rId4"/>
          <a:stretch>
            <a:fillRect/>
          </a:stretch>
        </p:blipFill>
        <p:spPr>
          <a:xfrm>
            <a:off x="0" y="1690688"/>
            <a:ext cx="12192000" cy="5165638"/>
          </a:xfrm>
          <a:prstGeom prst="rect">
            <a:avLst/>
          </a:prstGeom>
        </p:spPr>
      </p:pic>
    </p:spTree>
    <p:extLst>
      <p:ext uri="{BB962C8B-B14F-4D97-AF65-F5344CB8AC3E}">
        <p14:creationId xmlns:p14="http://schemas.microsoft.com/office/powerpoint/2010/main" val="18659285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Conditional Data</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Testing</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2742982"/>
            <a:ext cx="10515600" cy="3613368"/>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118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842DDE51-51C4-4862-91F7-92B8DE589905}"/>
              </a:ext>
            </a:extLst>
          </p:cNvPr>
          <p:cNvPicPr>
            <a:picLocks noChangeAspect="1"/>
          </p:cNvPicPr>
          <p:nvPr/>
        </p:nvPicPr>
        <p:blipFill>
          <a:blip r:embed="rId4"/>
          <a:stretch>
            <a:fillRect/>
          </a:stretch>
        </p:blipFill>
        <p:spPr>
          <a:xfrm>
            <a:off x="0" y="1690688"/>
            <a:ext cx="12192000" cy="5165638"/>
          </a:xfrm>
          <a:prstGeom prst="rect">
            <a:avLst/>
          </a:prstGeom>
        </p:spPr>
      </p:pic>
    </p:spTree>
    <p:extLst>
      <p:ext uri="{BB962C8B-B14F-4D97-AF65-F5344CB8AC3E}">
        <p14:creationId xmlns:p14="http://schemas.microsoft.com/office/powerpoint/2010/main" val="1174755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Conditional Data</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Testing</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2742982"/>
            <a:ext cx="10515600" cy="3613368"/>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119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521CCF5C-096F-43F5-B18C-77DDC6F794A3}"/>
              </a:ext>
            </a:extLst>
          </p:cNvPr>
          <p:cNvPicPr>
            <a:picLocks noChangeAspect="1"/>
          </p:cNvPicPr>
          <p:nvPr/>
        </p:nvPicPr>
        <p:blipFill>
          <a:blip r:embed="rId4"/>
          <a:stretch>
            <a:fillRect/>
          </a:stretch>
        </p:blipFill>
        <p:spPr>
          <a:xfrm>
            <a:off x="0" y="1575582"/>
            <a:ext cx="12192000" cy="5280744"/>
          </a:xfrm>
          <a:prstGeom prst="rect">
            <a:avLst/>
          </a:prstGeom>
        </p:spPr>
      </p:pic>
    </p:spTree>
    <p:extLst>
      <p:ext uri="{BB962C8B-B14F-4D97-AF65-F5344CB8AC3E}">
        <p14:creationId xmlns:p14="http://schemas.microsoft.com/office/powerpoint/2010/main" val="816786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B4B5-6A2B-4D8F-988E-5533CC0BAA17}"/>
              </a:ext>
            </a:extLst>
          </p:cNvPr>
          <p:cNvSpPr>
            <a:spLocks noGrp="1"/>
          </p:cNvSpPr>
          <p:nvPr>
            <p:ph type="title"/>
          </p:nvPr>
        </p:nvSpPr>
        <p:spPr/>
        <p:txBody>
          <a:bodyPr/>
          <a:lstStyle/>
          <a:p>
            <a:r>
              <a:rPr lang="en-IN" dirty="0"/>
              <a:t>MQTT – Demo – Scenario 1</a:t>
            </a:r>
          </a:p>
        </p:txBody>
      </p:sp>
      <p:sp>
        <p:nvSpPr>
          <p:cNvPr id="3" name="Content Placeholder 2">
            <a:extLst>
              <a:ext uri="{FF2B5EF4-FFF2-40B4-BE49-F238E27FC236}">
                <a16:creationId xmlns:a16="http://schemas.microsoft.com/office/drawing/2014/main" id="{EB2E8621-2D58-4548-9545-A791FD50F71F}"/>
              </a:ext>
            </a:extLst>
          </p:cNvPr>
          <p:cNvSpPr>
            <a:spLocks noGrp="1"/>
          </p:cNvSpPr>
          <p:nvPr>
            <p:ph idx="1"/>
          </p:nvPr>
        </p:nvSpPr>
        <p:spPr/>
        <p:txBody>
          <a:bodyPr/>
          <a:lstStyle/>
          <a:p>
            <a:r>
              <a:rPr lang="en-IN" dirty="0"/>
              <a:t>Broker – </a:t>
            </a:r>
            <a:r>
              <a:rPr lang="en-IN" dirty="0" err="1"/>
              <a:t>Mosquitto</a:t>
            </a:r>
            <a:r>
              <a:rPr lang="en-IN" dirty="0"/>
              <a:t> installed on system</a:t>
            </a:r>
          </a:p>
          <a:p>
            <a:pPr marL="228600" lvl="1">
              <a:spcBef>
                <a:spcPts val="1000"/>
              </a:spcBef>
            </a:pPr>
            <a:r>
              <a:rPr lang="en-IN" sz="2800" dirty="0"/>
              <a:t>Client - </a:t>
            </a:r>
            <a:r>
              <a:rPr lang="en-IN" dirty="0" err="1"/>
              <a:t>Mosquitto</a:t>
            </a:r>
            <a:r>
              <a:rPr lang="en-IN" dirty="0"/>
              <a:t> installed on system (Publisher and Subscriber)</a:t>
            </a:r>
          </a:p>
          <a:p>
            <a:pPr marL="228600" lvl="1">
              <a:spcBef>
                <a:spcPts val="1000"/>
              </a:spcBef>
            </a:pPr>
            <a:r>
              <a:rPr lang="en-IN" dirty="0"/>
              <a:t>Steps</a:t>
            </a:r>
          </a:p>
          <a:p>
            <a:pPr marL="685800" lvl="2">
              <a:spcBef>
                <a:spcPts val="1000"/>
              </a:spcBef>
            </a:pPr>
            <a:r>
              <a:rPr lang="en-IN" dirty="0"/>
              <a:t>Download </a:t>
            </a:r>
            <a:r>
              <a:rPr lang="en-IN" dirty="0" err="1"/>
              <a:t>mosquitto</a:t>
            </a:r>
            <a:r>
              <a:rPr lang="en-IN" dirty="0"/>
              <a:t> (</a:t>
            </a:r>
            <a:r>
              <a:rPr lang="en-IN" dirty="0">
                <a:hlinkClick r:id="rId2"/>
              </a:rPr>
              <a:t>https://mosquitto.org/download/</a:t>
            </a:r>
            <a:r>
              <a:rPr lang="en-IN" dirty="0"/>
              <a:t>)</a:t>
            </a:r>
          </a:p>
          <a:p>
            <a:pPr marL="685800" lvl="2">
              <a:spcBef>
                <a:spcPts val="1000"/>
              </a:spcBef>
            </a:pPr>
            <a:r>
              <a:rPr lang="en-IN" dirty="0"/>
              <a:t>Install mosquito</a:t>
            </a:r>
          </a:p>
          <a:p>
            <a:pPr marL="685800" lvl="2">
              <a:spcBef>
                <a:spcPts val="1000"/>
              </a:spcBef>
            </a:pPr>
            <a:r>
              <a:rPr lang="en-IN" dirty="0"/>
              <a:t>Start </a:t>
            </a:r>
            <a:r>
              <a:rPr lang="en-IN" dirty="0" err="1"/>
              <a:t>mosquitto</a:t>
            </a:r>
            <a:r>
              <a:rPr lang="en-IN" dirty="0"/>
              <a:t> as a windows service</a:t>
            </a:r>
          </a:p>
          <a:p>
            <a:pPr marL="685800" lvl="2">
              <a:spcBef>
                <a:spcPts val="1000"/>
              </a:spcBef>
            </a:pPr>
            <a:r>
              <a:rPr lang="en-IN" dirty="0"/>
              <a:t>Publish and Subscribe</a:t>
            </a:r>
          </a:p>
          <a:p>
            <a:pPr marL="228600" lvl="1">
              <a:spcBef>
                <a:spcPts val="1000"/>
              </a:spcBef>
            </a:pPr>
            <a:endParaRPr lang="en-IN" dirty="0"/>
          </a:p>
        </p:txBody>
      </p:sp>
      <p:sp>
        <p:nvSpPr>
          <p:cNvPr id="4" name="Footer Placeholder 3">
            <a:extLst>
              <a:ext uri="{FF2B5EF4-FFF2-40B4-BE49-F238E27FC236}">
                <a16:creationId xmlns:a16="http://schemas.microsoft.com/office/drawing/2014/main" id="{D8A655FF-C625-4D75-AF17-E471AB829B74}"/>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3B7AC6D8-050F-457F-A1E3-7B0CD62D23B8}"/>
              </a:ext>
            </a:extLst>
          </p:cNvPr>
          <p:cNvSpPr>
            <a:spLocks noGrp="1"/>
          </p:cNvSpPr>
          <p:nvPr>
            <p:ph type="sldNum" sz="quarter" idx="12"/>
          </p:nvPr>
        </p:nvSpPr>
        <p:spPr/>
        <p:txBody>
          <a:bodyPr/>
          <a:lstStyle/>
          <a:p>
            <a:fld id="{D300B680-4920-456B-94E7-EB6DEF2EAF04}" type="slidenum">
              <a:rPr lang="en-IN" smtClean="0"/>
              <a:t>12</a:t>
            </a:fld>
            <a:endParaRPr lang="en-IN"/>
          </a:p>
        </p:txBody>
      </p:sp>
    </p:spTree>
    <p:extLst>
      <p:ext uri="{BB962C8B-B14F-4D97-AF65-F5344CB8AC3E}">
        <p14:creationId xmlns:p14="http://schemas.microsoft.com/office/powerpoint/2010/main" val="1574616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2742982"/>
            <a:ext cx="10515600" cy="3613368"/>
          </a:xfrm>
        </p:spPr>
        <p:txBody>
          <a:bodyPr numCol="1" anchor="ctr">
            <a:normAutofit lnSpcReduction="10000"/>
          </a:bodyPr>
          <a:lstStyle/>
          <a:p>
            <a:endParaRPr lang="en-IN" dirty="0">
              <a:latin typeface="Arial" panose="020B0604020202020204" pitchFamily="34" charset="0"/>
              <a:cs typeface="Arial" panose="020B0604020202020204" pitchFamily="34" charset="0"/>
            </a:endParaRPr>
          </a:p>
          <a:p>
            <a:pPr marL="0" indent="0" algn="ctr">
              <a:buNone/>
            </a:pPr>
            <a:r>
              <a:rPr lang="en-IN" sz="3200" b="1" dirty="0">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lgn="ctr">
              <a:buNone/>
            </a:pPr>
            <a:r>
              <a:rPr lang="en-IN" sz="3200" b="1" dirty="0">
                <a:latin typeface="Arial" panose="020B0604020202020204" pitchFamily="34" charset="0"/>
                <a:cs typeface="Arial" panose="020B0604020202020204" pitchFamily="34" charset="0"/>
              </a:rPr>
              <a:t>	</a:t>
            </a:r>
          </a:p>
          <a:p>
            <a:pPr marL="0" indent="0" algn="ctr">
              <a:buNone/>
            </a:pPr>
            <a:endParaRPr lang="en-IN" sz="3200" b="1" dirty="0">
              <a:latin typeface="Arial" panose="020B0604020202020204" pitchFamily="34" charset="0"/>
              <a:cs typeface="Arial" panose="020B0604020202020204" pitchFamily="34" charset="0"/>
            </a:endParaRPr>
          </a:p>
          <a:p>
            <a:pPr marL="0" indent="0" algn="ctr">
              <a:buNone/>
            </a:pPr>
            <a:endParaRPr lang="en-IN" b="1" dirty="0">
              <a:latin typeface="Arial" panose="020B0604020202020204" pitchFamily="34" charset="0"/>
              <a:cs typeface="Arial" panose="020B0604020202020204" pitchFamily="34" charset="0"/>
            </a:endParaRPr>
          </a:p>
          <a:p>
            <a:pPr marL="0" indent="0" algn="ctr">
              <a:buNone/>
            </a:pPr>
            <a:r>
              <a:rPr lang="en-IN" sz="3000" b="1" dirty="0">
                <a:latin typeface="Arial" panose="020B0604020202020204" pitchFamily="34" charset="0"/>
                <a:cs typeface="Arial" panose="020B0604020202020204" pitchFamily="34" charset="0"/>
              </a:rPr>
              <a:t>Simple Storage Service (S3)</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buNone/>
            </a:pP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120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26885702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S3</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r>
              <a:rPr lang="en-IN" dirty="0">
                <a:latin typeface="Arial" panose="020B0604020202020204" pitchFamily="34" charset="0"/>
                <a:cs typeface="Arial" panose="020B0604020202020204" pitchFamily="34" charset="0"/>
              </a:rPr>
              <a:t>Simple Storage Service (S3)</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121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9BD5DE26-379D-4EDA-B8D4-892C612123F7}"/>
              </a:ext>
            </a:extLst>
          </p:cNvPr>
          <p:cNvPicPr>
            <a:picLocks noChangeAspect="1"/>
          </p:cNvPicPr>
          <p:nvPr/>
        </p:nvPicPr>
        <p:blipFill>
          <a:blip r:embed="rId4"/>
          <a:stretch>
            <a:fillRect/>
          </a:stretch>
        </p:blipFill>
        <p:spPr>
          <a:xfrm>
            <a:off x="0" y="2190664"/>
            <a:ext cx="12192000" cy="4665662"/>
          </a:xfrm>
          <a:prstGeom prst="rect">
            <a:avLst/>
          </a:prstGeom>
        </p:spPr>
      </p:pic>
    </p:spTree>
    <p:extLst>
      <p:ext uri="{BB962C8B-B14F-4D97-AF65-F5344CB8AC3E}">
        <p14:creationId xmlns:p14="http://schemas.microsoft.com/office/powerpoint/2010/main" val="28404909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S3</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r>
              <a:rPr lang="en-IN" dirty="0">
                <a:latin typeface="Arial" panose="020B0604020202020204" pitchFamily="34" charset="0"/>
                <a:cs typeface="Arial" panose="020B0604020202020204" pitchFamily="34" charset="0"/>
              </a:rPr>
              <a:t>Simple Storage Service (S3)</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122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4FBDCF45-0A4A-41F8-BBD6-7CC1B09243B5}"/>
              </a:ext>
            </a:extLst>
          </p:cNvPr>
          <p:cNvPicPr>
            <a:picLocks noChangeAspect="1"/>
          </p:cNvPicPr>
          <p:nvPr/>
        </p:nvPicPr>
        <p:blipFill>
          <a:blip r:embed="rId4"/>
          <a:stretch>
            <a:fillRect/>
          </a:stretch>
        </p:blipFill>
        <p:spPr>
          <a:xfrm>
            <a:off x="0" y="2037694"/>
            <a:ext cx="12192000" cy="4818632"/>
          </a:xfrm>
          <a:prstGeom prst="rect">
            <a:avLst/>
          </a:prstGeom>
        </p:spPr>
      </p:pic>
    </p:spTree>
    <p:extLst>
      <p:ext uri="{BB962C8B-B14F-4D97-AF65-F5344CB8AC3E}">
        <p14:creationId xmlns:p14="http://schemas.microsoft.com/office/powerpoint/2010/main" val="5472725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S3</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r>
              <a:rPr lang="en-IN" dirty="0">
                <a:latin typeface="Arial" panose="020B0604020202020204" pitchFamily="34" charset="0"/>
                <a:cs typeface="Arial" panose="020B0604020202020204" pitchFamily="34" charset="0"/>
              </a:rPr>
              <a:t>Simple Storage Service (S3)</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123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E0336F44-6895-4FC7-ABBB-B4AF4920A188}"/>
              </a:ext>
            </a:extLst>
          </p:cNvPr>
          <p:cNvPicPr>
            <a:picLocks noChangeAspect="1"/>
          </p:cNvPicPr>
          <p:nvPr/>
        </p:nvPicPr>
        <p:blipFill>
          <a:blip r:embed="rId4"/>
          <a:stretch>
            <a:fillRect/>
          </a:stretch>
        </p:blipFill>
        <p:spPr>
          <a:xfrm>
            <a:off x="0" y="2419643"/>
            <a:ext cx="12192000" cy="4436683"/>
          </a:xfrm>
          <a:prstGeom prst="rect">
            <a:avLst/>
          </a:prstGeom>
        </p:spPr>
      </p:pic>
    </p:spTree>
    <p:extLst>
      <p:ext uri="{BB962C8B-B14F-4D97-AF65-F5344CB8AC3E}">
        <p14:creationId xmlns:p14="http://schemas.microsoft.com/office/powerpoint/2010/main" val="25973206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S3</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r>
              <a:rPr lang="en-IN" dirty="0">
                <a:latin typeface="Arial" panose="020B0604020202020204" pitchFamily="34" charset="0"/>
                <a:cs typeface="Arial" panose="020B0604020202020204" pitchFamily="34" charset="0"/>
              </a:rPr>
              <a:t>Simple Storage Service (S3)</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124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DDA355DD-CA75-4D9D-BCA5-F884440B68E7}"/>
              </a:ext>
            </a:extLst>
          </p:cNvPr>
          <p:cNvPicPr>
            <a:picLocks noChangeAspect="1"/>
          </p:cNvPicPr>
          <p:nvPr/>
        </p:nvPicPr>
        <p:blipFill>
          <a:blip r:embed="rId4"/>
          <a:stretch>
            <a:fillRect/>
          </a:stretch>
        </p:blipFill>
        <p:spPr>
          <a:xfrm>
            <a:off x="0" y="2335237"/>
            <a:ext cx="12192000" cy="4521089"/>
          </a:xfrm>
          <a:prstGeom prst="rect">
            <a:avLst/>
          </a:prstGeom>
        </p:spPr>
      </p:pic>
    </p:spTree>
    <p:extLst>
      <p:ext uri="{BB962C8B-B14F-4D97-AF65-F5344CB8AC3E}">
        <p14:creationId xmlns:p14="http://schemas.microsoft.com/office/powerpoint/2010/main" val="31996388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S3</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r>
              <a:rPr lang="en-IN" dirty="0">
                <a:latin typeface="Arial" panose="020B0604020202020204" pitchFamily="34" charset="0"/>
                <a:cs typeface="Arial" panose="020B0604020202020204" pitchFamily="34" charset="0"/>
              </a:rPr>
              <a:t>Simple Storage Service (S3)</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125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AC76660C-31FA-4AA9-9B2E-3B9BDDF3A9EE}"/>
              </a:ext>
            </a:extLst>
          </p:cNvPr>
          <p:cNvPicPr>
            <a:picLocks noChangeAspect="1"/>
          </p:cNvPicPr>
          <p:nvPr/>
        </p:nvPicPr>
        <p:blipFill>
          <a:blip r:embed="rId4"/>
          <a:stretch>
            <a:fillRect/>
          </a:stretch>
        </p:blipFill>
        <p:spPr>
          <a:xfrm>
            <a:off x="0" y="2190664"/>
            <a:ext cx="12192000" cy="4665662"/>
          </a:xfrm>
          <a:prstGeom prst="rect">
            <a:avLst/>
          </a:prstGeom>
        </p:spPr>
      </p:pic>
    </p:spTree>
    <p:extLst>
      <p:ext uri="{BB962C8B-B14F-4D97-AF65-F5344CB8AC3E}">
        <p14:creationId xmlns:p14="http://schemas.microsoft.com/office/powerpoint/2010/main" val="668727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S3</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r>
              <a:rPr lang="en-IN" dirty="0">
                <a:latin typeface="Arial" panose="020B0604020202020204" pitchFamily="34" charset="0"/>
                <a:cs typeface="Arial" panose="020B0604020202020204" pitchFamily="34" charset="0"/>
              </a:rPr>
              <a:t>Simple Storage Service (S3)</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126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999B7DDC-65FE-4F3C-A249-B7CF64B94C1A}"/>
              </a:ext>
            </a:extLst>
          </p:cNvPr>
          <p:cNvPicPr>
            <a:picLocks noChangeAspect="1"/>
          </p:cNvPicPr>
          <p:nvPr/>
        </p:nvPicPr>
        <p:blipFill>
          <a:blip r:embed="rId4"/>
          <a:stretch>
            <a:fillRect/>
          </a:stretch>
        </p:blipFill>
        <p:spPr>
          <a:xfrm>
            <a:off x="0" y="2190664"/>
            <a:ext cx="12192000" cy="4665662"/>
          </a:xfrm>
          <a:prstGeom prst="rect">
            <a:avLst/>
          </a:prstGeom>
        </p:spPr>
      </p:pic>
    </p:spTree>
    <p:extLst>
      <p:ext uri="{BB962C8B-B14F-4D97-AF65-F5344CB8AC3E}">
        <p14:creationId xmlns:p14="http://schemas.microsoft.com/office/powerpoint/2010/main" val="12137923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S3</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r>
              <a:rPr lang="en-IN" dirty="0">
                <a:latin typeface="Arial" panose="020B0604020202020204" pitchFamily="34" charset="0"/>
                <a:cs typeface="Arial" panose="020B0604020202020204" pitchFamily="34" charset="0"/>
              </a:rPr>
              <a:t>Simple Storage Service (S3)</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127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37FFB1AB-0B15-4AF1-B54F-0F1184AF2D08}"/>
              </a:ext>
            </a:extLst>
          </p:cNvPr>
          <p:cNvPicPr>
            <a:picLocks noChangeAspect="1"/>
          </p:cNvPicPr>
          <p:nvPr/>
        </p:nvPicPr>
        <p:blipFill>
          <a:blip r:embed="rId4"/>
          <a:stretch>
            <a:fillRect/>
          </a:stretch>
        </p:blipFill>
        <p:spPr>
          <a:xfrm>
            <a:off x="0" y="2190664"/>
            <a:ext cx="12192000" cy="4665662"/>
          </a:xfrm>
          <a:prstGeom prst="rect">
            <a:avLst/>
          </a:prstGeom>
        </p:spPr>
      </p:pic>
    </p:spTree>
    <p:extLst>
      <p:ext uri="{BB962C8B-B14F-4D97-AF65-F5344CB8AC3E}">
        <p14:creationId xmlns:p14="http://schemas.microsoft.com/office/powerpoint/2010/main" val="34704048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S3</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r>
              <a:rPr lang="en-IN" dirty="0">
                <a:latin typeface="Arial" panose="020B0604020202020204" pitchFamily="34" charset="0"/>
                <a:cs typeface="Arial" panose="020B0604020202020204" pitchFamily="34" charset="0"/>
              </a:rPr>
              <a:t>Simple Storage Service (S3)</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128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6A46E562-4D42-4749-8F47-FD19247B47B4}"/>
              </a:ext>
            </a:extLst>
          </p:cNvPr>
          <p:cNvPicPr>
            <a:picLocks noChangeAspect="1"/>
          </p:cNvPicPr>
          <p:nvPr/>
        </p:nvPicPr>
        <p:blipFill>
          <a:blip r:embed="rId4"/>
          <a:stretch>
            <a:fillRect/>
          </a:stretch>
        </p:blipFill>
        <p:spPr>
          <a:xfrm>
            <a:off x="0" y="2190664"/>
            <a:ext cx="12192000" cy="4665662"/>
          </a:xfrm>
          <a:prstGeom prst="rect">
            <a:avLst/>
          </a:prstGeom>
        </p:spPr>
      </p:pic>
    </p:spTree>
    <p:extLst>
      <p:ext uri="{BB962C8B-B14F-4D97-AF65-F5344CB8AC3E}">
        <p14:creationId xmlns:p14="http://schemas.microsoft.com/office/powerpoint/2010/main" val="193212493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S3</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r>
              <a:rPr lang="en-IN" dirty="0">
                <a:latin typeface="Arial" panose="020B0604020202020204" pitchFamily="34" charset="0"/>
                <a:cs typeface="Arial" panose="020B0604020202020204" pitchFamily="34" charset="0"/>
              </a:rPr>
              <a:t>Simple Storage Service (S3)</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129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21B6CF77-E181-4B21-8B04-11D96A9069E5}"/>
              </a:ext>
            </a:extLst>
          </p:cNvPr>
          <p:cNvPicPr>
            <a:picLocks noChangeAspect="1"/>
          </p:cNvPicPr>
          <p:nvPr/>
        </p:nvPicPr>
        <p:blipFill>
          <a:blip r:embed="rId4"/>
          <a:stretch>
            <a:fillRect/>
          </a:stretch>
        </p:blipFill>
        <p:spPr>
          <a:xfrm>
            <a:off x="0" y="2190664"/>
            <a:ext cx="12192000" cy="4665662"/>
          </a:xfrm>
          <a:prstGeom prst="rect">
            <a:avLst/>
          </a:prstGeom>
        </p:spPr>
      </p:pic>
    </p:spTree>
    <p:extLst>
      <p:ext uri="{BB962C8B-B14F-4D97-AF65-F5344CB8AC3E}">
        <p14:creationId xmlns:p14="http://schemas.microsoft.com/office/powerpoint/2010/main" val="120946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B4B5-6A2B-4D8F-988E-5533CC0BAA17}"/>
              </a:ext>
            </a:extLst>
          </p:cNvPr>
          <p:cNvSpPr>
            <a:spLocks noGrp="1"/>
          </p:cNvSpPr>
          <p:nvPr>
            <p:ph type="title"/>
          </p:nvPr>
        </p:nvSpPr>
        <p:spPr/>
        <p:txBody>
          <a:bodyPr/>
          <a:lstStyle/>
          <a:p>
            <a:r>
              <a:rPr lang="en-IN" dirty="0"/>
              <a:t>MQTT – Demo – Scenario 1</a:t>
            </a:r>
          </a:p>
        </p:txBody>
      </p:sp>
      <p:pic>
        <p:nvPicPr>
          <p:cNvPr id="6" name="Content Placeholder 5">
            <a:extLst>
              <a:ext uri="{FF2B5EF4-FFF2-40B4-BE49-F238E27FC236}">
                <a16:creationId xmlns:a16="http://schemas.microsoft.com/office/drawing/2014/main" id="{8B2FAE2C-2E5B-4E5A-B20A-49061744C2D5}"/>
              </a:ext>
            </a:extLst>
          </p:cNvPr>
          <p:cNvPicPr>
            <a:picLocks noGrp="1" noChangeAspect="1"/>
          </p:cNvPicPr>
          <p:nvPr>
            <p:ph idx="1"/>
          </p:nvPr>
        </p:nvPicPr>
        <p:blipFill>
          <a:blip r:embed="rId2"/>
          <a:stretch>
            <a:fillRect/>
          </a:stretch>
        </p:blipFill>
        <p:spPr>
          <a:xfrm>
            <a:off x="1094283" y="1825625"/>
            <a:ext cx="8871462" cy="4351338"/>
          </a:xfrm>
          <a:prstGeom prst="rect">
            <a:avLst/>
          </a:prstGeom>
        </p:spPr>
      </p:pic>
      <p:sp>
        <p:nvSpPr>
          <p:cNvPr id="4" name="Footer Placeholder 3">
            <a:extLst>
              <a:ext uri="{FF2B5EF4-FFF2-40B4-BE49-F238E27FC236}">
                <a16:creationId xmlns:a16="http://schemas.microsoft.com/office/drawing/2014/main" id="{D8A655FF-C625-4D75-AF17-E471AB829B74}"/>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3B7AC6D8-050F-457F-A1E3-7B0CD62D23B8}"/>
              </a:ext>
            </a:extLst>
          </p:cNvPr>
          <p:cNvSpPr>
            <a:spLocks noGrp="1"/>
          </p:cNvSpPr>
          <p:nvPr>
            <p:ph type="sldNum" sz="quarter" idx="12"/>
          </p:nvPr>
        </p:nvSpPr>
        <p:spPr/>
        <p:txBody>
          <a:bodyPr/>
          <a:lstStyle/>
          <a:p>
            <a:fld id="{D300B680-4920-456B-94E7-EB6DEF2EAF04}" type="slidenum">
              <a:rPr lang="en-IN" smtClean="0"/>
              <a:t>13</a:t>
            </a:fld>
            <a:endParaRPr lang="en-IN"/>
          </a:p>
        </p:txBody>
      </p:sp>
    </p:spTree>
    <p:extLst>
      <p:ext uri="{BB962C8B-B14F-4D97-AF65-F5344CB8AC3E}">
        <p14:creationId xmlns:p14="http://schemas.microsoft.com/office/powerpoint/2010/main" val="378595066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S3</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r>
              <a:rPr lang="en-IN" dirty="0">
                <a:latin typeface="Arial" panose="020B0604020202020204" pitchFamily="34" charset="0"/>
                <a:cs typeface="Arial" panose="020B0604020202020204" pitchFamily="34" charset="0"/>
              </a:rPr>
              <a:t>Simple Storage Service (S3)</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130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856BFB1E-E837-4E74-8F44-72EA1E89C45A}"/>
              </a:ext>
            </a:extLst>
          </p:cNvPr>
          <p:cNvPicPr>
            <a:picLocks noChangeAspect="1"/>
          </p:cNvPicPr>
          <p:nvPr/>
        </p:nvPicPr>
        <p:blipFill>
          <a:blip r:embed="rId4"/>
          <a:stretch>
            <a:fillRect/>
          </a:stretch>
        </p:blipFill>
        <p:spPr>
          <a:xfrm>
            <a:off x="0" y="2190664"/>
            <a:ext cx="12192000" cy="4665662"/>
          </a:xfrm>
          <a:prstGeom prst="rect">
            <a:avLst/>
          </a:prstGeom>
        </p:spPr>
      </p:pic>
    </p:spTree>
    <p:extLst>
      <p:ext uri="{BB962C8B-B14F-4D97-AF65-F5344CB8AC3E}">
        <p14:creationId xmlns:p14="http://schemas.microsoft.com/office/powerpoint/2010/main" val="363213135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S3</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r>
              <a:rPr lang="en-IN" dirty="0">
                <a:latin typeface="Arial" panose="020B0604020202020204" pitchFamily="34" charset="0"/>
                <a:cs typeface="Arial" panose="020B0604020202020204" pitchFamily="34" charset="0"/>
              </a:rPr>
              <a:t>Simple Storage Service (S3)</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131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DA21280F-6651-4607-9AF4-7FBA621A9F98}"/>
              </a:ext>
            </a:extLst>
          </p:cNvPr>
          <p:cNvPicPr>
            <a:picLocks noChangeAspect="1"/>
          </p:cNvPicPr>
          <p:nvPr/>
        </p:nvPicPr>
        <p:blipFill>
          <a:blip r:embed="rId4"/>
          <a:stretch>
            <a:fillRect/>
          </a:stretch>
        </p:blipFill>
        <p:spPr>
          <a:xfrm>
            <a:off x="0" y="2405575"/>
            <a:ext cx="12192000" cy="4450751"/>
          </a:xfrm>
          <a:prstGeom prst="rect">
            <a:avLst/>
          </a:prstGeom>
        </p:spPr>
      </p:pic>
    </p:spTree>
    <p:extLst>
      <p:ext uri="{BB962C8B-B14F-4D97-AF65-F5344CB8AC3E}">
        <p14:creationId xmlns:p14="http://schemas.microsoft.com/office/powerpoint/2010/main" val="5364111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Kinesis Firehose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1">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lgn="ctr">
              <a:buNone/>
            </a:pPr>
            <a:r>
              <a:rPr lang="en-IN" b="1" dirty="0">
                <a:latin typeface="Arial" panose="020B0604020202020204" pitchFamily="34" charset="0"/>
                <a:cs typeface="Arial" panose="020B0604020202020204" pitchFamily="34" charset="0"/>
              </a:rPr>
              <a:t>Kinesis Firehose</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132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13513472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Kinesis Firehose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133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00EB9A3B-9EC3-490C-A806-53205C9E3950}"/>
              </a:ext>
            </a:extLst>
          </p:cNvPr>
          <p:cNvPicPr>
            <a:picLocks noChangeAspect="1"/>
          </p:cNvPicPr>
          <p:nvPr/>
        </p:nvPicPr>
        <p:blipFill>
          <a:blip r:embed="rId4"/>
          <a:stretch>
            <a:fillRect/>
          </a:stretch>
        </p:blipFill>
        <p:spPr>
          <a:xfrm>
            <a:off x="0" y="1491174"/>
            <a:ext cx="12192000" cy="5365151"/>
          </a:xfrm>
          <a:prstGeom prst="rect">
            <a:avLst/>
          </a:prstGeom>
        </p:spPr>
      </p:pic>
    </p:spTree>
    <p:extLst>
      <p:ext uri="{BB962C8B-B14F-4D97-AF65-F5344CB8AC3E}">
        <p14:creationId xmlns:p14="http://schemas.microsoft.com/office/powerpoint/2010/main" val="404168128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Kinesis Firehose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134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E8CFDD87-FA70-4144-BD34-3FF23E0BA90F}"/>
              </a:ext>
            </a:extLst>
          </p:cNvPr>
          <p:cNvPicPr>
            <a:picLocks noChangeAspect="1"/>
          </p:cNvPicPr>
          <p:nvPr/>
        </p:nvPicPr>
        <p:blipFill>
          <a:blip r:embed="rId4"/>
          <a:stretch>
            <a:fillRect/>
          </a:stretch>
        </p:blipFill>
        <p:spPr>
          <a:xfrm>
            <a:off x="0" y="1499016"/>
            <a:ext cx="12192000" cy="5357310"/>
          </a:xfrm>
          <a:prstGeom prst="rect">
            <a:avLst/>
          </a:prstGeom>
        </p:spPr>
      </p:pic>
    </p:spTree>
    <p:extLst>
      <p:ext uri="{BB962C8B-B14F-4D97-AF65-F5344CB8AC3E}">
        <p14:creationId xmlns:p14="http://schemas.microsoft.com/office/powerpoint/2010/main" val="42626567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Kinesis Firehose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135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C3FD237A-979E-43B9-B1F8-7C01D18E8ECB}"/>
              </a:ext>
            </a:extLst>
          </p:cNvPr>
          <p:cNvPicPr>
            <a:picLocks noChangeAspect="1"/>
          </p:cNvPicPr>
          <p:nvPr/>
        </p:nvPicPr>
        <p:blipFill>
          <a:blip r:embed="rId4"/>
          <a:stretch>
            <a:fillRect/>
          </a:stretch>
        </p:blipFill>
        <p:spPr>
          <a:xfrm>
            <a:off x="0" y="1573967"/>
            <a:ext cx="12192000" cy="5282359"/>
          </a:xfrm>
          <a:prstGeom prst="rect">
            <a:avLst/>
          </a:prstGeom>
        </p:spPr>
      </p:pic>
    </p:spTree>
    <p:extLst>
      <p:ext uri="{BB962C8B-B14F-4D97-AF65-F5344CB8AC3E}">
        <p14:creationId xmlns:p14="http://schemas.microsoft.com/office/powerpoint/2010/main" val="34260736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Kinesis Firehose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136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75E2BBD2-8451-435C-8B92-8D32A03B2BE7}"/>
              </a:ext>
            </a:extLst>
          </p:cNvPr>
          <p:cNvPicPr>
            <a:picLocks noChangeAspect="1"/>
          </p:cNvPicPr>
          <p:nvPr/>
        </p:nvPicPr>
        <p:blipFill>
          <a:blip r:embed="rId4"/>
          <a:stretch>
            <a:fillRect/>
          </a:stretch>
        </p:blipFill>
        <p:spPr>
          <a:xfrm>
            <a:off x="0" y="1469036"/>
            <a:ext cx="12192000" cy="5387290"/>
          </a:xfrm>
          <a:prstGeom prst="rect">
            <a:avLst/>
          </a:prstGeom>
        </p:spPr>
      </p:pic>
    </p:spTree>
    <p:extLst>
      <p:ext uri="{BB962C8B-B14F-4D97-AF65-F5344CB8AC3E}">
        <p14:creationId xmlns:p14="http://schemas.microsoft.com/office/powerpoint/2010/main" val="7952209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Kinesis Firehose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137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8772357C-0826-4F5F-8BC3-868A40B1AE79}"/>
              </a:ext>
            </a:extLst>
          </p:cNvPr>
          <p:cNvPicPr>
            <a:picLocks noChangeAspect="1"/>
          </p:cNvPicPr>
          <p:nvPr/>
        </p:nvPicPr>
        <p:blipFill>
          <a:blip r:embed="rId4"/>
          <a:stretch>
            <a:fillRect/>
          </a:stretch>
        </p:blipFill>
        <p:spPr>
          <a:xfrm>
            <a:off x="0" y="1690688"/>
            <a:ext cx="12192000" cy="5165638"/>
          </a:xfrm>
          <a:prstGeom prst="rect">
            <a:avLst/>
          </a:prstGeom>
        </p:spPr>
      </p:pic>
    </p:spTree>
    <p:extLst>
      <p:ext uri="{BB962C8B-B14F-4D97-AF65-F5344CB8AC3E}">
        <p14:creationId xmlns:p14="http://schemas.microsoft.com/office/powerpoint/2010/main" val="5552452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Kinesis Firehose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138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C14077BD-3348-4844-99E1-F3C2EEA049A3}"/>
              </a:ext>
            </a:extLst>
          </p:cNvPr>
          <p:cNvPicPr>
            <a:picLocks noChangeAspect="1"/>
          </p:cNvPicPr>
          <p:nvPr/>
        </p:nvPicPr>
        <p:blipFill>
          <a:blip r:embed="rId4"/>
          <a:stretch>
            <a:fillRect/>
          </a:stretch>
        </p:blipFill>
        <p:spPr>
          <a:xfrm>
            <a:off x="0" y="1514007"/>
            <a:ext cx="12192000" cy="5342319"/>
          </a:xfrm>
          <a:prstGeom prst="rect">
            <a:avLst/>
          </a:prstGeom>
        </p:spPr>
      </p:pic>
    </p:spTree>
    <p:extLst>
      <p:ext uri="{BB962C8B-B14F-4D97-AF65-F5344CB8AC3E}">
        <p14:creationId xmlns:p14="http://schemas.microsoft.com/office/powerpoint/2010/main" val="31843553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Kinesis Firehose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139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7687A0B0-0D8D-49D0-91F7-C2106313B3D6}"/>
              </a:ext>
            </a:extLst>
          </p:cNvPr>
          <p:cNvPicPr>
            <a:picLocks noChangeAspect="1"/>
          </p:cNvPicPr>
          <p:nvPr/>
        </p:nvPicPr>
        <p:blipFill>
          <a:blip r:embed="rId4"/>
          <a:stretch>
            <a:fillRect/>
          </a:stretch>
        </p:blipFill>
        <p:spPr>
          <a:xfrm>
            <a:off x="0" y="1690688"/>
            <a:ext cx="12192000" cy="5165638"/>
          </a:xfrm>
          <a:prstGeom prst="rect">
            <a:avLst/>
          </a:prstGeom>
        </p:spPr>
      </p:pic>
    </p:spTree>
    <p:extLst>
      <p:ext uri="{BB962C8B-B14F-4D97-AF65-F5344CB8AC3E}">
        <p14:creationId xmlns:p14="http://schemas.microsoft.com/office/powerpoint/2010/main" val="3401383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B4B5-6A2B-4D8F-988E-5533CC0BAA17}"/>
              </a:ext>
            </a:extLst>
          </p:cNvPr>
          <p:cNvSpPr>
            <a:spLocks noGrp="1"/>
          </p:cNvSpPr>
          <p:nvPr>
            <p:ph type="title"/>
          </p:nvPr>
        </p:nvSpPr>
        <p:spPr/>
        <p:txBody>
          <a:bodyPr/>
          <a:lstStyle/>
          <a:p>
            <a:r>
              <a:rPr lang="en-IN" dirty="0"/>
              <a:t>MQTT – Demo – Scenario 1</a:t>
            </a:r>
          </a:p>
        </p:txBody>
      </p:sp>
      <p:sp>
        <p:nvSpPr>
          <p:cNvPr id="4" name="Footer Placeholder 3">
            <a:extLst>
              <a:ext uri="{FF2B5EF4-FFF2-40B4-BE49-F238E27FC236}">
                <a16:creationId xmlns:a16="http://schemas.microsoft.com/office/drawing/2014/main" id="{D8A655FF-C625-4D75-AF17-E471AB829B74}"/>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3B7AC6D8-050F-457F-A1E3-7B0CD62D23B8}"/>
              </a:ext>
            </a:extLst>
          </p:cNvPr>
          <p:cNvSpPr>
            <a:spLocks noGrp="1"/>
          </p:cNvSpPr>
          <p:nvPr>
            <p:ph type="sldNum" sz="quarter" idx="12"/>
          </p:nvPr>
        </p:nvSpPr>
        <p:spPr/>
        <p:txBody>
          <a:bodyPr/>
          <a:lstStyle/>
          <a:p>
            <a:fld id="{D300B680-4920-456B-94E7-EB6DEF2EAF04}" type="slidenum">
              <a:rPr lang="en-IN" smtClean="0"/>
              <a:t>14</a:t>
            </a:fld>
            <a:endParaRPr lang="en-IN"/>
          </a:p>
        </p:txBody>
      </p:sp>
      <p:pic>
        <p:nvPicPr>
          <p:cNvPr id="8" name="Content Placeholder 7">
            <a:extLst>
              <a:ext uri="{FF2B5EF4-FFF2-40B4-BE49-F238E27FC236}">
                <a16:creationId xmlns:a16="http://schemas.microsoft.com/office/drawing/2014/main" id="{58AC2F75-0E01-4ECA-81F4-6D636C3117B4}"/>
              </a:ext>
            </a:extLst>
          </p:cNvPr>
          <p:cNvPicPr>
            <a:picLocks noGrp="1" noChangeAspect="1"/>
          </p:cNvPicPr>
          <p:nvPr>
            <p:ph idx="1"/>
          </p:nvPr>
        </p:nvPicPr>
        <p:blipFill>
          <a:blip r:embed="rId2"/>
          <a:stretch>
            <a:fillRect/>
          </a:stretch>
        </p:blipFill>
        <p:spPr>
          <a:xfrm>
            <a:off x="989351" y="1825625"/>
            <a:ext cx="10223292" cy="4351338"/>
          </a:xfrm>
          <a:prstGeom prst="rect">
            <a:avLst/>
          </a:prstGeom>
        </p:spPr>
      </p:pic>
    </p:spTree>
    <p:extLst>
      <p:ext uri="{BB962C8B-B14F-4D97-AF65-F5344CB8AC3E}">
        <p14:creationId xmlns:p14="http://schemas.microsoft.com/office/powerpoint/2010/main" val="41327812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Kinesis Firehose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140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98EE54DF-01E3-4960-8A38-8B85EA1B98D9}"/>
              </a:ext>
            </a:extLst>
          </p:cNvPr>
          <p:cNvPicPr>
            <a:picLocks noChangeAspect="1"/>
          </p:cNvPicPr>
          <p:nvPr/>
        </p:nvPicPr>
        <p:blipFill>
          <a:blip r:embed="rId4"/>
          <a:stretch>
            <a:fillRect/>
          </a:stretch>
        </p:blipFill>
        <p:spPr>
          <a:xfrm>
            <a:off x="0" y="1543987"/>
            <a:ext cx="12192000" cy="5312339"/>
          </a:xfrm>
          <a:prstGeom prst="rect">
            <a:avLst/>
          </a:prstGeom>
        </p:spPr>
      </p:pic>
    </p:spTree>
    <p:extLst>
      <p:ext uri="{BB962C8B-B14F-4D97-AF65-F5344CB8AC3E}">
        <p14:creationId xmlns:p14="http://schemas.microsoft.com/office/powerpoint/2010/main" val="30597210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Kinesis Firehose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141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D54656C0-AF56-4C67-B4A8-02B4AFDE3C91}"/>
              </a:ext>
            </a:extLst>
          </p:cNvPr>
          <p:cNvPicPr>
            <a:picLocks noChangeAspect="1"/>
          </p:cNvPicPr>
          <p:nvPr/>
        </p:nvPicPr>
        <p:blipFill>
          <a:blip r:embed="rId4"/>
          <a:stretch>
            <a:fillRect/>
          </a:stretch>
        </p:blipFill>
        <p:spPr>
          <a:xfrm>
            <a:off x="0" y="1690688"/>
            <a:ext cx="12192000" cy="5165638"/>
          </a:xfrm>
          <a:prstGeom prst="rect">
            <a:avLst/>
          </a:prstGeom>
        </p:spPr>
      </p:pic>
    </p:spTree>
    <p:extLst>
      <p:ext uri="{BB962C8B-B14F-4D97-AF65-F5344CB8AC3E}">
        <p14:creationId xmlns:p14="http://schemas.microsoft.com/office/powerpoint/2010/main" val="175886497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Kinesis Firehose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142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77FA3164-557A-4CDA-8C16-88C15B8E7FAE}"/>
              </a:ext>
            </a:extLst>
          </p:cNvPr>
          <p:cNvPicPr>
            <a:picLocks noChangeAspect="1"/>
          </p:cNvPicPr>
          <p:nvPr/>
        </p:nvPicPr>
        <p:blipFill>
          <a:blip r:embed="rId4"/>
          <a:stretch>
            <a:fillRect/>
          </a:stretch>
        </p:blipFill>
        <p:spPr>
          <a:xfrm>
            <a:off x="0" y="1543987"/>
            <a:ext cx="12192000" cy="5312339"/>
          </a:xfrm>
          <a:prstGeom prst="rect">
            <a:avLst/>
          </a:prstGeom>
        </p:spPr>
      </p:pic>
    </p:spTree>
    <p:extLst>
      <p:ext uri="{BB962C8B-B14F-4D97-AF65-F5344CB8AC3E}">
        <p14:creationId xmlns:p14="http://schemas.microsoft.com/office/powerpoint/2010/main" val="16056782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Kinesis Firehose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143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9" name="Picture 8">
            <a:extLst>
              <a:ext uri="{FF2B5EF4-FFF2-40B4-BE49-F238E27FC236}">
                <a16:creationId xmlns:a16="http://schemas.microsoft.com/office/drawing/2014/main" id="{E7AC1EB5-D0C4-4D0E-99C1-4665FE43559B}"/>
              </a:ext>
            </a:extLst>
          </p:cNvPr>
          <p:cNvPicPr>
            <a:picLocks noChangeAspect="1"/>
          </p:cNvPicPr>
          <p:nvPr/>
        </p:nvPicPr>
        <p:blipFill>
          <a:blip r:embed="rId4"/>
          <a:stretch>
            <a:fillRect/>
          </a:stretch>
        </p:blipFill>
        <p:spPr>
          <a:xfrm>
            <a:off x="-10463" y="1375276"/>
            <a:ext cx="12192000" cy="6854653"/>
          </a:xfrm>
          <a:prstGeom prst="rect">
            <a:avLst/>
          </a:prstGeom>
        </p:spPr>
      </p:pic>
    </p:spTree>
    <p:extLst>
      <p:ext uri="{BB962C8B-B14F-4D97-AF65-F5344CB8AC3E}">
        <p14:creationId xmlns:p14="http://schemas.microsoft.com/office/powerpoint/2010/main" val="15224834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Kinesis Firehose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144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F8E13433-9DFE-4915-925A-0EFAEF5F24DA}"/>
              </a:ext>
            </a:extLst>
          </p:cNvPr>
          <p:cNvPicPr>
            <a:picLocks noChangeAspect="1"/>
          </p:cNvPicPr>
          <p:nvPr/>
        </p:nvPicPr>
        <p:blipFill>
          <a:blip r:embed="rId4"/>
          <a:stretch>
            <a:fillRect/>
          </a:stretch>
        </p:blipFill>
        <p:spPr>
          <a:xfrm>
            <a:off x="0" y="1454046"/>
            <a:ext cx="12192000" cy="5402280"/>
          </a:xfrm>
          <a:prstGeom prst="rect">
            <a:avLst/>
          </a:prstGeom>
        </p:spPr>
      </p:pic>
    </p:spTree>
    <p:extLst>
      <p:ext uri="{BB962C8B-B14F-4D97-AF65-F5344CB8AC3E}">
        <p14:creationId xmlns:p14="http://schemas.microsoft.com/office/powerpoint/2010/main" val="11684257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Kinesis Firehose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145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170F04C1-AC4F-4664-9C36-DF005DFA491B}"/>
              </a:ext>
            </a:extLst>
          </p:cNvPr>
          <p:cNvPicPr>
            <a:picLocks noChangeAspect="1"/>
          </p:cNvPicPr>
          <p:nvPr/>
        </p:nvPicPr>
        <p:blipFill>
          <a:blip r:embed="rId4"/>
          <a:stretch>
            <a:fillRect/>
          </a:stretch>
        </p:blipFill>
        <p:spPr>
          <a:xfrm>
            <a:off x="0" y="1543987"/>
            <a:ext cx="12192000" cy="5312339"/>
          </a:xfrm>
          <a:prstGeom prst="rect">
            <a:avLst/>
          </a:prstGeom>
        </p:spPr>
      </p:pic>
    </p:spTree>
    <p:extLst>
      <p:ext uri="{BB962C8B-B14F-4D97-AF65-F5344CB8AC3E}">
        <p14:creationId xmlns:p14="http://schemas.microsoft.com/office/powerpoint/2010/main" val="7903178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Kinesis Firehose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665662"/>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146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22B7794B-B165-41C1-A3E3-72F43AB11DA0}"/>
              </a:ext>
            </a:extLst>
          </p:cNvPr>
          <p:cNvPicPr>
            <a:picLocks noChangeAspect="1"/>
          </p:cNvPicPr>
          <p:nvPr/>
        </p:nvPicPr>
        <p:blipFill>
          <a:blip r:embed="rId4"/>
          <a:stretch>
            <a:fillRect/>
          </a:stretch>
        </p:blipFill>
        <p:spPr>
          <a:xfrm>
            <a:off x="0" y="1543987"/>
            <a:ext cx="12192000" cy="5312339"/>
          </a:xfrm>
          <a:prstGeom prst="rect">
            <a:avLst/>
          </a:prstGeom>
        </p:spPr>
      </p:pic>
    </p:spTree>
    <p:extLst>
      <p:ext uri="{BB962C8B-B14F-4D97-AF65-F5344CB8AC3E}">
        <p14:creationId xmlns:p14="http://schemas.microsoft.com/office/powerpoint/2010/main" val="9821504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Kinesis Firehose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2878110"/>
            <a:ext cx="10515600" cy="3478239"/>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147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B3D7721B-E843-4500-8C19-83293C84DAED}"/>
              </a:ext>
            </a:extLst>
          </p:cNvPr>
          <p:cNvPicPr>
            <a:picLocks noChangeAspect="1"/>
          </p:cNvPicPr>
          <p:nvPr/>
        </p:nvPicPr>
        <p:blipFill>
          <a:blip r:embed="rId4"/>
          <a:stretch>
            <a:fillRect/>
          </a:stretch>
        </p:blipFill>
        <p:spPr>
          <a:xfrm>
            <a:off x="0" y="1746200"/>
            <a:ext cx="12192000" cy="5110126"/>
          </a:xfrm>
          <a:prstGeom prst="rect">
            <a:avLst/>
          </a:prstGeom>
        </p:spPr>
      </p:pic>
    </p:spTree>
    <p:extLst>
      <p:ext uri="{BB962C8B-B14F-4D97-AF65-F5344CB8AC3E}">
        <p14:creationId xmlns:p14="http://schemas.microsoft.com/office/powerpoint/2010/main" val="16897006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Kinesis Firehose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2878110"/>
            <a:ext cx="10515600" cy="3478239"/>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148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979B5D5E-2CAD-4D27-8430-A1D387630A7B}"/>
              </a:ext>
            </a:extLst>
          </p:cNvPr>
          <p:cNvPicPr>
            <a:picLocks noChangeAspect="1"/>
          </p:cNvPicPr>
          <p:nvPr/>
        </p:nvPicPr>
        <p:blipFill>
          <a:blip r:embed="rId4"/>
          <a:stretch>
            <a:fillRect/>
          </a:stretch>
        </p:blipFill>
        <p:spPr>
          <a:xfrm>
            <a:off x="0" y="1343682"/>
            <a:ext cx="12192000" cy="5512644"/>
          </a:xfrm>
          <a:prstGeom prst="rect">
            <a:avLst/>
          </a:prstGeom>
        </p:spPr>
      </p:pic>
    </p:spTree>
    <p:extLst>
      <p:ext uri="{BB962C8B-B14F-4D97-AF65-F5344CB8AC3E}">
        <p14:creationId xmlns:p14="http://schemas.microsoft.com/office/powerpoint/2010/main" val="116075924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Kinesis Firehose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2878110"/>
            <a:ext cx="10515600" cy="3478239"/>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149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933397A0-787A-4800-9915-D066AFF1B44F}"/>
              </a:ext>
            </a:extLst>
          </p:cNvPr>
          <p:cNvPicPr>
            <a:picLocks noChangeAspect="1"/>
          </p:cNvPicPr>
          <p:nvPr/>
        </p:nvPicPr>
        <p:blipFill>
          <a:blip r:embed="rId4"/>
          <a:stretch>
            <a:fillRect/>
          </a:stretch>
        </p:blipFill>
        <p:spPr>
          <a:xfrm>
            <a:off x="0" y="1690688"/>
            <a:ext cx="12192000" cy="5165638"/>
          </a:xfrm>
          <a:prstGeom prst="rect">
            <a:avLst/>
          </a:prstGeom>
        </p:spPr>
      </p:pic>
    </p:spTree>
    <p:extLst>
      <p:ext uri="{BB962C8B-B14F-4D97-AF65-F5344CB8AC3E}">
        <p14:creationId xmlns:p14="http://schemas.microsoft.com/office/powerpoint/2010/main" val="3622080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B4B5-6A2B-4D8F-988E-5533CC0BAA17}"/>
              </a:ext>
            </a:extLst>
          </p:cNvPr>
          <p:cNvSpPr>
            <a:spLocks noGrp="1"/>
          </p:cNvSpPr>
          <p:nvPr>
            <p:ph type="title"/>
          </p:nvPr>
        </p:nvSpPr>
        <p:spPr/>
        <p:txBody>
          <a:bodyPr/>
          <a:lstStyle/>
          <a:p>
            <a:r>
              <a:rPr lang="en-IN" dirty="0"/>
              <a:t>MQTT – Demo – Scenario 1</a:t>
            </a:r>
          </a:p>
        </p:txBody>
      </p:sp>
      <p:sp>
        <p:nvSpPr>
          <p:cNvPr id="4" name="Footer Placeholder 3">
            <a:extLst>
              <a:ext uri="{FF2B5EF4-FFF2-40B4-BE49-F238E27FC236}">
                <a16:creationId xmlns:a16="http://schemas.microsoft.com/office/drawing/2014/main" id="{D8A655FF-C625-4D75-AF17-E471AB829B74}"/>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3B7AC6D8-050F-457F-A1E3-7B0CD62D23B8}"/>
              </a:ext>
            </a:extLst>
          </p:cNvPr>
          <p:cNvSpPr>
            <a:spLocks noGrp="1"/>
          </p:cNvSpPr>
          <p:nvPr>
            <p:ph type="sldNum" sz="quarter" idx="12"/>
          </p:nvPr>
        </p:nvSpPr>
        <p:spPr/>
        <p:txBody>
          <a:bodyPr/>
          <a:lstStyle/>
          <a:p>
            <a:fld id="{D300B680-4920-456B-94E7-EB6DEF2EAF04}" type="slidenum">
              <a:rPr lang="en-IN" smtClean="0"/>
              <a:t>15</a:t>
            </a:fld>
            <a:endParaRPr lang="en-IN"/>
          </a:p>
        </p:txBody>
      </p:sp>
      <p:sp>
        <p:nvSpPr>
          <p:cNvPr id="7" name="Content Placeholder 6">
            <a:extLst>
              <a:ext uri="{FF2B5EF4-FFF2-40B4-BE49-F238E27FC236}">
                <a16:creationId xmlns:a16="http://schemas.microsoft.com/office/drawing/2014/main" id="{9225ABA3-CE33-45FD-970F-932396783F33}"/>
              </a:ext>
            </a:extLst>
          </p:cNvPr>
          <p:cNvSpPr>
            <a:spLocks noGrp="1"/>
          </p:cNvSpPr>
          <p:nvPr>
            <p:ph idx="1"/>
          </p:nvPr>
        </p:nvSpPr>
        <p:spPr/>
        <p:txBody>
          <a:bodyPr/>
          <a:lstStyle/>
          <a:p>
            <a:r>
              <a:rPr lang="en-IN" dirty="0"/>
              <a:t>To check running of </a:t>
            </a:r>
            <a:r>
              <a:rPr lang="en-IN" dirty="0" err="1"/>
              <a:t>mosquitto</a:t>
            </a:r>
            <a:r>
              <a:rPr lang="en-IN" dirty="0"/>
              <a:t> on port 1883</a:t>
            </a:r>
          </a:p>
          <a:p>
            <a:pPr lvl="1"/>
            <a:r>
              <a:rPr lang="en-IN" dirty="0"/>
              <a:t>netstat -an | </a:t>
            </a:r>
            <a:r>
              <a:rPr lang="en-IN" dirty="0" err="1"/>
              <a:t>findstr</a:t>
            </a:r>
            <a:r>
              <a:rPr lang="en-IN" dirty="0"/>
              <a:t> 1883</a:t>
            </a:r>
          </a:p>
          <a:p>
            <a:r>
              <a:rPr lang="en-IN" dirty="0"/>
              <a:t>Publish message</a:t>
            </a:r>
          </a:p>
          <a:p>
            <a:pPr lvl="1"/>
            <a:r>
              <a:rPr lang="en-IN" dirty="0" err="1"/>
              <a:t>mosquitto_pub</a:t>
            </a:r>
            <a:r>
              <a:rPr lang="en-IN" dirty="0"/>
              <a:t> -h "192.168.43.136" -t test -m "hi"</a:t>
            </a:r>
          </a:p>
          <a:p>
            <a:r>
              <a:rPr lang="en-IN" dirty="0"/>
              <a:t>Subscribe to message</a:t>
            </a:r>
          </a:p>
          <a:p>
            <a:pPr lvl="1"/>
            <a:r>
              <a:rPr lang="en-IN" dirty="0" err="1"/>
              <a:t>mosquitto_sub</a:t>
            </a:r>
            <a:r>
              <a:rPr lang="en-IN" dirty="0"/>
              <a:t> -h "192.168.43.136" -t test</a:t>
            </a:r>
          </a:p>
          <a:p>
            <a:endParaRPr lang="en-IN" dirty="0"/>
          </a:p>
        </p:txBody>
      </p:sp>
    </p:spTree>
    <p:extLst>
      <p:ext uri="{BB962C8B-B14F-4D97-AF65-F5344CB8AC3E}">
        <p14:creationId xmlns:p14="http://schemas.microsoft.com/office/powerpoint/2010/main" val="25202160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DynamoDB</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1">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pPr marL="0" indent="0" algn="ctr">
              <a:buNone/>
            </a:pPr>
            <a:endParaRPr lang="en-IN" b="1" dirty="0">
              <a:latin typeface="Arial" panose="020B0604020202020204" pitchFamily="34" charset="0"/>
              <a:cs typeface="Arial" panose="020B0604020202020204" pitchFamily="34" charset="0"/>
            </a:endParaRPr>
          </a:p>
          <a:p>
            <a:pPr marL="0" indent="0" algn="ctr">
              <a:buNone/>
            </a:pPr>
            <a:r>
              <a:rPr lang="en-IN" b="1" dirty="0">
                <a:latin typeface="Arial" panose="020B0604020202020204" pitchFamily="34" charset="0"/>
                <a:cs typeface="Arial" panose="020B0604020202020204" pitchFamily="34" charset="0"/>
              </a:rPr>
              <a:t>DynamoDB</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150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19190858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DynamoDB</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151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F4D49BD7-196F-4AF6-929B-BC2795546CB3}"/>
              </a:ext>
            </a:extLst>
          </p:cNvPr>
          <p:cNvPicPr>
            <a:picLocks noChangeAspect="1"/>
          </p:cNvPicPr>
          <p:nvPr/>
        </p:nvPicPr>
        <p:blipFill>
          <a:blip r:embed="rId4"/>
          <a:stretch>
            <a:fillRect/>
          </a:stretch>
        </p:blipFill>
        <p:spPr>
          <a:xfrm>
            <a:off x="562708" y="1343682"/>
            <a:ext cx="11141612" cy="5377793"/>
          </a:xfrm>
          <a:prstGeom prst="rect">
            <a:avLst/>
          </a:prstGeom>
        </p:spPr>
      </p:pic>
    </p:spTree>
    <p:extLst>
      <p:ext uri="{BB962C8B-B14F-4D97-AF65-F5344CB8AC3E}">
        <p14:creationId xmlns:p14="http://schemas.microsoft.com/office/powerpoint/2010/main" val="219582521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DynamoDB</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152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DC00CF61-9484-4E6C-B749-3D9A511DA928}"/>
              </a:ext>
            </a:extLst>
          </p:cNvPr>
          <p:cNvPicPr>
            <a:picLocks noChangeAspect="1"/>
          </p:cNvPicPr>
          <p:nvPr/>
        </p:nvPicPr>
        <p:blipFill>
          <a:blip r:embed="rId4"/>
          <a:stretch>
            <a:fillRect/>
          </a:stretch>
        </p:blipFill>
        <p:spPr>
          <a:xfrm>
            <a:off x="450166" y="1477108"/>
            <a:ext cx="11211951" cy="4665662"/>
          </a:xfrm>
          <a:prstGeom prst="rect">
            <a:avLst/>
          </a:prstGeom>
        </p:spPr>
      </p:pic>
    </p:spTree>
    <p:extLst>
      <p:ext uri="{BB962C8B-B14F-4D97-AF65-F5344CB8AC3E}">
        <p14:creationId xmlns:p14="http://schemas.microsoft.com/office/powerpoint/2010/main" val="60393207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DynamoDB</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153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F433D074-E8FF-4631-A5EB-D1270F96A9DF}"/>
              </a:ext>
            </a:extLst>
          </p:cNvPr>
          <p:cNvPicPr>
            <a:picLocks noChangeAspect="1"/>
          </p:cNvPicPr>
          <p:nvPr/>
        </p:nvPicPr>
        <p:blipFill>
          <a:blip r:embed="rId4"/>
          <a:stretch>
            <a:fillRect/>
          </a:stretch>
        </p:blipFill>
        <p:spPr>
          <a:xfrm>
            <a:off x="-20456" y="1469036"/>
            <a:ext cx="12192000" cy="5297508"/>
          </a:xfrm>
          <a:prstGeom prst="rect">
            <a:avLst/>
          </a:prstGeom>
        </p:spPr>
      </p:pic>
    </p:spTree>
    <p:extLst>
      <p:ext uri="{BB962C8B-B14F-4D97-AF65-F5344CB8AC3E}">
        <p14:creationId xmlns:p14="http://schemas.microsoft.com/office/powerpoint/2010/main" val="37807439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DynamoDB</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154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9" name="Picture 8">
            <a:extLst>
              <a:ext uri="{FF2B5EF4-FFF2-40B4-BE49-F238E27FC236}">
                <a16:creationId xmlns:a16="http://schemas.microsoft.com/office/drawing/2014/main" id="{55CBB037-449D-4B55-9E46-3A65FDDCDE37}"/>
              </a:ext>
            </a:extLst>
          </p:cNvPr>
          <p:cNvPicPr>
            <a:picLocks noChangeAspect="1"/>
          </p:cNvPicPr>
          <p:nvPr/>
        </p:nvPicPr>
        <p:blipFill>
          <a:blip r:embed="rId4"/>
          <a:stretch>
            <a:fillRect/>
          </a:stretch>
        </p:blipFill>
        <p:spPr>
          <a:xfrm>
            <a:off x="0" y="1454046"/>
            <a:ext cx="12192000" cy="5402280"/>
          </a:xfrm>
          <a:prstGeom prst="rect">
            <a:avLst/>
          </a:prstGeom>
        </p:spPr>
      </p:pic>
    </p:spTree>
    <p:extLst>
      <p:ext uri="{BB962C8B-B14F-4D97-AF65-F5344CB8AC3E}">
        <p14:creationId xmlns:p14="http://schemas.microsoft.com/office/powerpoint/2010/main" val="260616853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DynamoDB</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155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60FD1DD0-B67A-416B-AD67-0D31F3039D36}"/>
              </a:ext>
            </a:extLst>
          </p:cNvPr>
          <p:cNvPicPr>
            <a:picLocks noChangeAspect="1"/>
          </p:cNvPicPr>
          <p:nvPr/>
        </p:nvPicPr>
        <p:blipFill>
          <a:blip r:embed="rId4"/>
          <a:stretch>
            <a:fillRect/>
          </a:stretch>
        </p:blipFill>
        <p:spPr>
          <a:xfrm>
            <a:off x="0" y="1469036"/>
            <a:ext cx="12192000" cy="5387290"/>
          </a:xfrm>
          <a:prstGeom prst="rect">
            <a:avLst/>
          </a:prstGeom>
        </p:spPr>
      </p:pic>
    </p:spTree>
    <p:extLst>
      <p:ext uri="{BB962C8B-B14F-4D97-AF65-F5344CB8AC3E}">
        <p14:creationId xmlns:p14="http://schemas.microsoft.com/office/powerpoint/2010/main" val="254907339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DynamoDB</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156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67D31F96-FE60-47A2-9501-84056F8158B9}"/>
              </a:ext>
            </a:extLst>
          </p:cNvPr>
          <p:cNvPicPr>
            <a:picLocks noChangeAspect="1"/>
          </p:cNvPicPr>
          <p:nvPr/>
        </p:nvPicPr>
        <p:blipFill>
          <a:blip r:embed="rId4"/>
          <a:stretch>
            <a:fillRect/>
          </a:stretch>
        </p:blipFill>
        <p:spPr>
          <a:xfrm>
            <a:off x="0" y="1343682"/>
            <a:ext cx="12192000" cy="5512644"/>
          </a:xfrm>
          <a:prstGeom prst="rect">
            <a:avLst/>
          </a:prstGeom>
        </p:spPr>
      </p:pic>
    </p:spTree>
    <p:extLst>
      <p:ext uri="{BB962C8B-B14F-4D97-AF65-F5344CB8AC3E}">
        <p14:creationId xmlns:p14="http://schemas.microsoft.com/office/powerpoint/2010/main" val="159610942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DynamoDB</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2">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157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8FCA40D0-3283-4B2E-959B-C99D9CF41C31}"/>
              </a:ext>
            </a:extLst>
          </p:cNvPr>
          <p:cNvPicPr>
            <a:picLocks noChangeAspect="1"/>
          </p:cNvPicPr>
          <p:nvPr/>
        </p:nvPicPr>
        <p:blipFill>
          <a:blip r:embed="rId4"/>
          <a:stretch>
            <a:fillRect/>
          </a:stretch>
        </p:blipFill>
        <p:spPr>
          <a:xfrm>
            <a:off x="0" y="1690688"/>
            <a:ext cx="12192000" cy="5165638"/>
          </a:xfrm>
          <a:prstGeom prst="rect">
            <a:avLst/>
          </a:prstGeom>
        </p:spPr>
      </p:pic>
    </p:spTree>
    <p:extLst>
      <p:ext uri="{BB962C8B-B14F-4D97-AF65-F5344CB8AC3E}">
        <p14:creationId xmlns:p14="http://schemas.microsoft.com/office/powerpoint/2010/main" val="107177244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Data Pipeline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1">
            <a:normAutofit/>
          </a:bodyPr>
          <a:lstStyle/>
          <a:p>
            <a:r>
              <a:rPr lang="en-IN" dirty="0">
                <a:latin typeface="Arial" panose="020B0604020202020204" pitchFamily="34" charset="0"/>
                <a:cs typeface="Arial" panose="020B0604020202020204" pitchFamily="34" charset="0"/>
              </a:rPr>
              <a:t>Move data from DynamoDB to S3</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158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9CE284FC-559D-4EC1-83D1-21F9858FBDD5}"/>
              </a:ext>
            </a:extLst>
          </p:cNvPr>
          <p:cNvPicPr>
            <a:picLocks noChangeAspect="1"/>
          </p:cNvPicPr>
          <p:nvPr/>
        </p:nvPicPr>
        <p:blipFill>
          <a:blip r:embed="rId4"/>
          <a:stretch>
            <a:fillRect/>
          </a:stretch>
        </p:blipFill>
        <p:spPr>
          <a:xfrm>
            <a:off x="112541" y="2174219"/>
            <a:ext cx="12192000" cy="4665662"/>
          </a:xfrm>
          <a:prstGeom prst="rect">
            <a:avLst/>
          </a:prstGeom>
        </p:spPr>
      </p:pic>
    </p:spTree>
    <p:extLst>
      <p:ext uri="{BB962C8B-B14F-4D97-AF65-F5344CB8AC3E}">
        <p14:creationId xmlns:p14="http://schemas.microsoft.com/office/powerpoint/2010/main" val="22019946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Data Pipeline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1">
            <a:normAutofit/>
          </a:bodyPr>
          <a:lstStyle/>
          <a:p>
            <a:r>
              <a:rPr lang="en-IN" dirty="0">
                <a:latin typeface="Arial" panose="020B0604020202020204" pitchFamily="34" charset="0"/>
                <a:cs typeface="Arial" panose="020B0604020202020204" pitchFamily="34" charset="0"/>
              </a:rPr>
              <a:t>Search for Data Pipeline in services (North Virginia)</a:t>
            </a:r>
          </a:p>
          <a:p>
            <a:r>
              <a:rPr lang="en-IN" dirty="0">
                <a:latin typeface="Arial" panose="020B0604020202020204" pitchFamily="34" charset="0"/>
                <a:cs typeface="Arial" panose="020B0604020202020204" pitchFamily="34" charset="0"/>
              </a:rPr>
              <a:t>Create Pipeline</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159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13FBA220-BBEB-4619-AE82-1D5DDEFE5582}"/>
              </a:ext>
            </a:extLst>
          </p:cNvPr>
          <p:cNvPicPr>
            <a:picLocks noChangeAspect="1"/>
          </p:cNvPicPr>
          <p:nvPr/>
        </p:nvPicPr>
        <p:blipFill>
          <a:blip r:embed="rId4"/>
          <a:stretch>
            <a:fillRect/>
          </a:stretch>
        </p:blipFill>
        <p:spPr>
          <a:xfrm>
            <a:off x="0" y="2715064"/>
            <a:ext cx="12192000" cy="4141261"/>
          </a:xfrm>
          <a:prstGeom prst="rect">
            <a:avLst/>
          </a:prstGeom>
        </p:spPr>
      </p:pic>
    </p:spTree>
    <p:extLst>
      <p:ext uri="{BB962C8B-B14F-4D97-AF65-F5344CB8AC3E}">
        <p14:creationId xmlns:p14="http://schemas.microsoft.com/office/powerpoint/2010/main" val="280253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B4B5-6A2B-4D8F-988E-5533CC0BAA17}"/>
              </a:ext>
            </a:extLst>
          </p:cNvPr>
          <p:cNvSpPr>
            <a:spLocks noGrp="1"/>
          </p:cNvSpPr>
          <p:nvPr>
            <p:ph type="title"/>
          </p:nvPr>
        </p:nvSpPr>
        <p:spPr/>
        <p:txBody>
          <a:bodyPr/>
          <a:lstStyle/>
          <a:p>
            <a:r>
              <a:rPr lang="en-IN" dirty="0"/>
              <a:t>MQTT – Demo – Scenario 2</a:t>
            </a:r>
          </a:p>
        </p:txBody>
      </p:sp>
      <p:sp>
        <p:nvSpPr>
          <p:cNvPr id="3" name="Content Placeholder 2">
            <a:extLst>
              <a:ext uri="{FF2B5EF4-FFF2-40B4-BE49-F238E27FC236}">
                <a16:creationId xmlns:a16="http://schemas.microsoft.com/office/drawing/2014/main" id="{EB2E8621-2D58-4548-9545-A791FD50F71F}"/>
              </a:ext>
            </a:extLst>
          </p:cNvPr>
          <p:cNvSpPr>
            <a:spLocks noGrp="1"/>
          </p:cNvSpPr>
          <p:nvPr>
            <p:ph idx="1"/>
          </p:nvPr>
        </p:nvSpPr>
        <p:spPr>
          <a:xfrm>
            <a:off x="838200" y="1439056"/>
            <a:ext cx="10515600" cy="4737907"/>
          </a:xfrm>
        </p:spPr>
        <p:txBody>
          <a:bodyPr/>
          <a:lstStyle/>
          <a:p>
            <a:r>
              <a:rPr lang="en-IN" dirty="0"/>
              <a:t>Broker – </a:t>
            </a:r>
            <a:r>
              <a:rPr lang="en-IN" dirty="0" err="1"/>
              <a:t>Mosquitto</a:t>
            </a:r>
            <a:r>
              <a:rPr lang="en-IN" dirty="0"/>
              <a:t> on local system</a:t>
            </a:r>
          </a:p>
          <a:p>
            <a:pPr marL="228600" lvl="1">
              <a:spcBef>
                <a:spcPts val="1000"/>
              </a:spcBef>
            </a:pPr>
            <a:r>
              <a:rPr lang="en-IN" sz="2800" dirty="0"/>
              <a:t>Client - </a:t>
            </a:r>
            <a:r>
              <a:rPr lang="en-IN" dirty="0" err="1"/>
              <a:t>MQTT.fx</a:t>
            </a:r>
            <a:r>
              <a:rPr lang="en-IN" dirty="0"/>
              <a:t> (Web client) (Download - http://mqttfx.jensd.de/index.php/download http://mqttfx.jensd.de/index.php/download</a:t>
            </a:r>
          </a:p>
          <a:p>
            <a:pPr marL="228600" lvl="1">
              <a:spcBef>
                <a:spcPts val="1000"/>
              </a:spcBef>
            </a:pPr>
            <a:endParaRPr lang="en-IN" dirty="0"/>
          </a:p>
        </p:txBody>
      </p:sp>
      <p:sp>
        <p:nvSpPr>
          <p:cNvPr id="4" name="Footer Placeholder 3">
            <a:extLst>
              <a:ext uri="{FF2B5EF4-FFF2-40B4-BE49-F238E27FC236}">
                <a16:creationId xmlns:a16="http://schemas.microsoft.com/office/drawing/2014/main" id="{D8A655FF-C625-4D75-AF17-E471AB829B74}"/>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3B7AC6D8-050F-457F-A1E3-7B0CD62D23B8}"/>
              </a:ext>
            </a:extLst>
          </p:cNvPr>
          <p:cNvSpPr>
            <a:spLocks noGrp="1"/>
          </p:cNvSpPr>
          <p:nvPr>
            <p:ph type="sldNum" sz="quarter" idx="12"/>
          </p:nvPr>
        </p:nvSpPr>
        <p:spPr/>
        <p:txBody>
          <a:bodyPr/>
          <a:lstStyle/>
          <a:p>
            <a:fld id="{D300B680-4920-456B-94E7-EB6DEF2EAF04}" type="slidenum">
              <a:rPr lang="en-IN" smtClean="0"/>
              <a:t>16</a:t>
            </a:fld>
            <a:endParaRPr lang="en-IN"/>
          </a:p>
        </p:txBody>
      </p:sp>
      <p:pic>
        <p:nvPicPr>
          <p:cNvPr id="7" name="Picture 6">
            <a:extLst>
              <a:ext uri="{FF2B5EF4-FFF2-40B4-BE49-F238E27FC236}">
                <a16:creationId xmlns:a16="http://schemas.microsoft.com/office/drawing/2014/main" id="{B37A7039-5005-4A76-990B-F142C042CE30}"/>
              </a:ext>
            </a:extLst>
          </p:cNvPr>
          <p:cNvPicPr>
            <a:picLocks noChangeAspect="1"/>
          </p:cNvPicPr>
          <p:nvPr/>
        </p:nvPicPr>
        <p:blipFill>
          <a:blip r:embed="rId2"/>
          <a:stretch>
            <a:fillRect/>
          </a:stretch>
        </p:blipFill>
        <p:spPr>
          <a:xfrm>
            <a:off x="0" y="2764618"/>
            <a:ext cx="12192000" cy="4091707"/>
          </a:xfrm>
          <a:prstGeom prst="rect">
            <a:avLst/>
          </a:prstGeom>
        </p:spPr>
      </p:pic>
    </p:spTree>
    <p:extLst>
      <p:ext uri="{BB962C8B-B14F-4D97-AF65-F5344CB8AC3E}">
        <p14:creationId xmlns:p14="http://schemas.microsoft.com/office/powerpoint/2010/main" val="254784348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Data Pipeline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1">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160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AE41B0F0-7749-4047-BFFE-1531DD400A6E}"/>
              </a:ext>
            </a:extLst>
          </p:cNvPr>
          <p:cNvPicPr>
            <a:picLocks noChangeAspect="1"/>
          </p:cNvPicPr>
          <p:nvPr/>
        </p:nvPicPr>
        <p:blipFill>
          <a:blip r:embed="rId4"/>
          <a:stretch>
            <a:fillRect/>
          </a:stretch>
        </p:blipFill>
        <p:spPr>
          <a:xfrm>
            <a:off x="0" y="1505243"/>
            <a:ext cx="12192000" cy="5351083"/>
          </a:xfrm>
          <a:prstGeom prst="rect">
            <a:avLst/>
          </a:prstGeom>
        </p:spPr>
      </p:pic>
    </p:spTree>
    <p:extLst>
      <p:ext uri="{BB962C8B-B14F-4D97-AF65-F5344CB8AC3E}">
        <p14:creationId xmlns:p14="http://schemas.microsoft.com/office/powerpoint/2010/main" val="15338104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Data Pipeline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1">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161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70A82BC2-3168-4338-95DA-FAA241A89CAF}"/>
              </a:ext>
            </a:extLst>
          </p:cNvPr>
          <p:cNvPicPr>
            <a:picLocks noChangeAspect="1"/>
          </p:cNvPicPr>
          <p:nvPr/>
        </p:nvPicPr>
        <p:blipFill>
          <a:blip r:embed="rId4"/>
          <a:stretch>
            <a:fillRect/>
          </a:stretch>
        </p:blipFill>
        <p:spPr>
          <a:xfrm>
            <a:off x="0" y="1343682"/>
            <a:ext cx="12192000" cy="5512644"/>
          </a:xfrm>
          <a:prstGeom prst="rect">
            <a:avLst/>
          </a:prstGeom>
        </p:spPr>
      </p:pic>
    </p:spTree>
    <p:extLst>
      <p:ext uri="{BB962C8B-B14F-4D97-AF65-F5344CB8AC3E}">
        <p14:creationId xmlns:p14="http://schemas.microsoft.com/office/powerpoint/2010/main" val="40201949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Data Pipeline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1">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162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D78C6176-3AC6-4BD6-92CC-3399CE0A2B75}"/>
              </a:ext>
            </a:extLst>
          </p:cNvPr>
          <p:cNvPicPr>
            <a:picLocks noChangeAspect="1"/>
          </p:cNvPicPr>
          <p:nvPr/>
        </p:nvPicPr>
        <p:blipFill>
          <a:blip r:embed="rId4"/>
          <a:stretch>
            <a:fillRect/>
          </a:stretch>
        </p:blipFill>
        <p:spPr>
          <a:xfrm>
            <a:off x="0" y="1533377"/>
            <a:ext cx="12192000" cy="4665661"/>
          </a:xfrm>
          <a:prstGeom prst="rect">
            <a:avLst/>
          </a:prstGeom>
        </p:spPr>
      </p:pic>
    </p:spTree>
    <p:extLst>
      <p:ext uri="{BB962C8B-B14F-4D97-AF65-F5344CB8AC3E}">
        <p14:creationId xmlns:p14="http://schemas.microsoft.com/office/powerpoint/2010/main" val="168089631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Data Pipeline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1">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163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2D190889-290E-4A4D-8F63-4F188D147E25}"/>
              </a:ext>
            </a:extLst>
          </p:cNvPr>
          <p:cNvPicPr>
            <a:picLocks noChangeAspect="1"/>
          </p:cNvPicPr>
          <p:nvPr/>
        </p:nvPicPr>
        <p:blipFill>
          <a:blip r:embed="rId4"/>
          <a:stretch>
            <a:fillRect/>
          </a:stretch>
        </p:blipFill>
        <p:spPr>
          <a:xfrm>
            <a:off x="0" y="1343682"/>
            <a:ext cx="12192000" cy="5149193"/>
          </a:xfrm>
          <a:prstGeom prst="rect">
            <a:avLst/>
          </a:prstGeom>
        </p:spPr>
      </p:pic>
    </p:spTree>
    <p:extLst>
      <p:ext uri="{BB962C8B-B14F-4D97-AF65-F5344CB8AC3E}">
        <p14:creationId xmlns:p14="http://schemas.microsoft.com/office/powerpoint/2010/main" val="417926167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Glue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1">
            <a:normAutofit/>
          </a:bodyPr>
          <a:lstStyle/>
          <a:p>
            <a:r>
              <a:rPr lang="en-IN" dirty="0">
                <a:latin typeface="Arial" panose="020B0604020202020204" pitchFamily="34" charset="0"/>
                <a:cs typeface="Arial" panose="020B0604020202020204" pitchFamily="34" charset="0"/>
              </a:rPr>
              <a:t>Fully managed </a:t>
            </a:r>
            <a:r>
              <a:rPr lang="en-IN" dirty="0" err="1">
                <a:latin typeface="Arial" panose="020B0604020202020204" pitchFamily="34" charset="0"/>
                <a:cs typeface="Arial" panose="020B0604020202020204" pitchFamily="34" charset="0"/>
              </a:rPr>
              <a:t>extract,transform</a:t>
            </a:r>
            <a:r>
              <a:rPr lang="en-IN" dirty="0">
                <a:latin typeface="Arial" panose="020B0604020202020204" pitchFamily="34" charset="0"/>
                <a:cs typeface="Arial" panose="020B0604020202020204" pitchFamily="34" charset="0"/>
              </a:rPr>
              <a:t> and Load (ETL) service that makes it easy for customers to prepare and load data for analytics</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164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B9FCBEF4-802D-4190-BEFA-050E3E5F7E42}"/>
              </a:ext>
            </a:extLst>
          </p:cNvPr>
          <p:cNvPicPr>
            <a:picLocks noChangeAspect="1"/>
          </p:cNvPicPr>
          <p:nvPr/>
        </p:nvPicPr>
        <p:blipFill>
          <a:blip r:embed="rId4"/>
          <a:stretch>
            <a:fillRect/>
          </a:stretch>
        </p:blipFill>
        <p:spPr>
          <a:xfrm>
            <a:off x="0" y="2954215"/>
            <a:ext cx="12192000" cy="3902111"/>
          </a:xfrm>
          <a:prstGeom prst="rect">
            <a:avLst/>
          </a:prstGeom>
        </p:spPr>
      </p:pic>
    </p:spTree>
    <p:extLst>
      <p:ext uri="{BB962C8B-B14F-4D97-AF65-F5344CB8AC3E}">
        <p14:creationId xmlns:p14="http://schemas.microsoft.com/office/powerpoint/2010/main" val="400238127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Glue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1">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165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8AFD3BEE-F2E1-4EA0-99C3-423F017636BE}"/>
              </a:ext>
            </a:extLst>
          </p:cNvPr>
          <p:cNvPicPr>
            <a:picLocks noChangeAspect="1"/>
          </p:cNvPicPr>
          <p:nvPr/>
        </p:nvPicPr>
        <p:blipFill>
          <a:blip r:embed="rId4"/>
          <a:stretch>
            <a:fillRect/>
          </a:stretch>
        </p:blipFill>
        <p:spPr>
          <a:xfrm>
            <a:off x="0" y="1343682"/>
            <a:ext cx="12192000" cy="5512644"/>
          </a:xfrm>
          <a:prstGeom prst="rect">
            <a:avLst/>
          </a:prstGeom>
        </p:spPr>
      </p:pic>
    </p:spTree>
    <p:extLst>
      <p:ext uri="{BB962C8B-B14F-4D97-AF65-F5344CB8AC3E}">
        <p14:creationId xmlns:p14="http://schemas.microsoft.com/office/powerpoint/2010/main" val="34061152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Glue Crawl data</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1">
            <a:normAutofit/>
          </a:bodyPr>
          <a:lstStyle/>
          <a:p>
            <a:r>
              <a:rPr lang="en-IN" dirty="0">
                <a:latin typeface="Arial" panose="020B0604020202020204" pitchFamily="34" charset="0"/>
                <a:cs typeface="Arial" panose="020B0604020202020204" pitchFamily="34" charset="0"/>
              </a:rPr>
              <a:t>Search Glue. Add tables using a crawler</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166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EA27DEBF-ADB8-4FFC-B53E-7A3244EF0230}"/>
              </a:ext>
            </a:extLst>
          </p:cNvPr>
          <p:cNvPicPr>
            <a:picLocks noChangeAspect="1"/>
          </p:cNvPicPr>
          <p:nvPr/>
        </p:nvPicPr>
        <p:blipFill>
          <a:blip r:embed="rId4"/>
          <a:stretch>
            <a:fillRect/>
          </a:stretch>
        </p:blipFill>
        <p:spPr>
          <a:xfrm>
            <a:off x="0" y="2489982"/>
            <a:ext cx="12192000" cy="5317588"/>
          </a:xfrm>
          <a:prstGeom prst="rect">
            <a:avLst/>
          </a:prstGeom>
        </p:spPr>
      </p:pic>
    </p:spTree>
    <p:extLst>
      <p:ext uri="{BB962C8B-B14F-4D97-AF65-F5344CB8AC3E}">
        <p14:creationId xmlns:p14="http://schemas.microsoft.com/office/powerpoint/2010/main" val="187544601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Glue Crawl data</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1">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167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EF4E8FE4-F725-40BF-92F3-BCC387DA939A}"/>
              </a:ext>
            </a:extLst>
          </p:cNvPr>
          <p:cNvPicPr>
            <a:picLocks noChangeAspect="1"/>
          </p:cNvPicPr>
          <p:nvPr/>
        </p:nvPicPr>
        <p:blipFill>
          <a:blip r:embed="rId4"/>
          <a:stretch>
            <a:fillRect/>
          </a:stretch>
        </p:blipFill>
        <p:spPr>
          <a:xfrm>
            <a:off x="0" y="1561514"/>
            <a:ext cx="12192000" cy="5294812"/>
          </a:xfrm>
          <a:prstGeom prst="rect">
            <a:avLst/>
          </a:prstGeom>
        </p:spPr>
      </p:pic>
    </p:spTree>
    <p:extLst>
      <p:ext uri="{BB962C8B-B14F-4D97-AF65-F5344CB8AC3E}">
        <p14:creationId xmlns:p14="http://schemas.microsoft.com/office/powerpoint/2010/main" val="389243384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Glue Crawl data</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1">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168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4E2D2F8F-DB9B-4B05-B559-3F4E4BD50EED}"/>
              </a:ext>
            </a:extLst>
          </p:cNvPr>
          <p:cNvPicPr>
            <a:picLocks noChangeAspect="1"/>
          </p:cNvPicPr>
          <p:nvPr/>
        </p:nvPicPr>
        <p:blipFill>
          <a:blip r:embed="rId4"/>
          <a:stretch>
            <a:fillRect/>
          </a:stretch>
        </p:blipFill>
        <p:spPr>
          <a:xfrm>
            <a:off x="0" y="1561514"/>
            <a:ext cx="12192000" cy="5294812"/>
          </a:xfrm>
          <a:prstGeom prst="rect">
            <a:avLst/>
          </a:prstGeom>
        </p:spPr>
      </p:pic>
    </p:spTree>
    <p:extLst>
      <p:ext uri="{BB962C8B-B14F-4D97-AF65-F5344CB8AC3E}">
        <p14:creationId xmlns:p14="http://schemas.microsoft.com/office/powerpoint/2010/main" val="39602395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Glue Crawl data</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1">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169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63FC5C31-4F17-4A32-904C-CF66A4F2DE7A}"/>
              </a:ext>
            </a:extLst>
          </p:cNvPr>
          <p:cNvPicPr>
            <a:picLocks noChangeAspect="1"/>
          </p:cNvPicPr>
          <p:nvPr/>
        </p:nvPicPr>
        <p:blipFill>
          <a:blip r:embed="rId4"/>
          <a:stretch>
            <a:fillRect/>
          </a:stretch>
        </p:blipFill>
        <p:spPr>
          <a:xfrm>
            <a:off x="0" y="1505243"/>
            <a:ext cx="12192000" cy="5351083"/>
          </a:xfrm>
          <a:prstGeom prst="rect">
            <a:avLst/>
          </a:prstGeom>
        </p:spPr>
      </p:pic>
    </p:spTree>
    <p:extLst>
      <p:ext uri="{BB962C8B-B14F-4D97-AF65-F5344CB8AC3E}">
        <p14:creationId xmlns:p14="http://schemas.microsoft.com/office/powerpoint/2010/main" val="917240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B4B5-6A2B-4D8F-988E-5533CC0BAA17}"/>
              </a:ext>
            </a:extLst>
          </p:cNvPr>
          <p:cNvSpPr>
            <a:spLocks noGrp="1"/>
          </p:cNvSpPr>
          <p:nvPr>
            <p:ph type="title"/>
          </p:nvPr>
        </p:nvSpPr>
        <p:spPr/>
        <p:txBody>
          <a:bodyPr/>
          <a:lstStyle/>
          <a:p>
            <a:r>
              <a:rPr lang="en-IN" dirty="0"/>
              <a:t>MQTT – Demo – Scenario 3</a:t>
            </a:r>
          </a:p>
        </p:txBody>
      </p:sp>
      <p:sp>
        <p:nvSpPr>
          <p:cNvPr id="3" name="Content Placeholder 2">
            <a:extLst>
              <a:ext uri="{FF2B5EF4-FFF2-40B4-BE49-F238E27FC236}">
                <a16:creationId xmlns:a16="http://schemas.microsoft.com/office/drawing/2014/main" id="{EB2E8621-2D58-4548-9545-A791FD50F71F}"/>
              </a:ext>
            </a:extLst>
          </p:cNvPr>
          <p:cNvSpPr>
            <a:spLocks noGrp="1"/>
          </p:cNvSpPr>
          <p:nvPr>
            <p:ph idx="1"/>
          </p:nvPr>
        </p:nvSpPr>
        <p:spPr/>
        <p:txBody>
          <a:bodyPr/>
          <a:lstStyle/>
          <a:p>
            <a:r>
              <a:rPr lang="en-IN" dirty="0"/>
              <a:t>Broker – </a:t>
            </a:r>
            <a:r>
              <a:rPr lang="en-IN" dirty="0" err="1"/>
              <a:t>Mosquitto</a:t>
            </a:r>
            <a:r>
              <a:rPr lang="en-IN" dirty="0"/>
              <a:t> on local system</a:t>
            </a:r>
          </a:p>
          <a:p>
            <a:pPr marL="228600" lvl="1">
              <a:spcBef>
                <a:spcPts val="1000"/>
              </a:spcBef>
            </a:pPr>
            <a:r>
              <a:rPr lang="en-IN" sz="2800" dirty="0"/>
              <a:t>Client –</a:t>
            </a:r>
            <a:r>
              <a:rPr lang="en-IN" sz="2800" dirty="0" err="1"/>
              <a:t>MyMQTT</a:t>
            </a:r>
            <a:r>
              <a:rPr lang="en-IN" sz="2800" dirty="0"/>
              <a:t> (Android App)</a:t>
            </a:r>
            <a:endParaRPr lang="en-IN" dirty="0"/>
          </a:p>
          <a:p>
            <a:pPr marL="228600" lvl="1">
              <a:spcBef>
                <a:spcPts val="1000"/>
              </a:spcBef>
            </a:pPr>
            <a:endParaRPr lang="en-IN" dirty="0"/>
          </a:p>
        </p:txBody>
      </p:sp>
      <p:sp>
        <p:nvSpPr>
          <p:cNvPr id="4" name="Footer Placeholder 3">
            <a:extLst>
              <a:ext uri="{FF2B5EF4-FFF2-40B4-BE49-F238E27FC236}">
                <a16:creationId xmlns:a16="http://schemas.microsoft.com/office/drawing/2014/main" id="{D8A655FF-C625-4D75-AF17-E471AB829B74}"/>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3B7AC6D8-050F-457F-A1E3-7B0CD62D23B8}"/>
              </a:ext>
            </a:extLst>
          </p:cNvPr>
          <p:cNvSpPr>
            <a:spLocks noGrp="1"/>
          </p:cNvSpPr>
          <p:nvPr>
            <p:ph type="sldNum" sz="quarter" idx="12"/>
          </p:nvPr>
        </p:nvSpPr>
        <p:spPr/>
        <p:txBody>
          <a:bodyPr/>
          <a:lstStyle/>
          <a:p>
            <a:fld id="{D300B680-4920-456B-94E7-EB6DEF2EAF04}" type="slidenum">
              <a:rPr lang="en-IN" smtClean="0"/>
              <a:t>17</a:t>
            </a:fld>
            <a:endParaRPr lang="en-IN"/>
          </a:p>
        </p:txBody>
      </p:sp>
      <p:pic>
        <p:nvPicPr>
          <p:cNvPr id="7" name="Picture 6">
            <a:extLst>
              <a:ext uri="{FF2B5EF4-FFF2-40B4-BE49-F238E27FC236}">
                <a16:creationId xmlns:a16="http://schemas.microsoft.com/office/drawing/2014/main" id="{810ED83C-2E8E-47A7-940A-56CE32A28FC5}"/>
              </a:ext>
            </a:extLst>
          </p:cNvPr>
          <p:cNvPicPr>
            <a:picLocks noChangeAspect="1"/>
          </p:cNvPicPr>
          <p:nvPr/>
        </p:nvPicPr>
        <p:blipFill>
          <a:blip r:embed="rId2"/>
          <a:stretch>
            <a:fillRect/>
          </a:stretch>
        </p:blipFill>
        <p:spPr>
          <a:xfrm>
            <a:off x="0" y="2848131"/>
            <a:ext cx="12192000" cy="4008195"/>
          </a:xfrm>
          <a:prstGeom prst="rect">
            <a:avLst/>
          </a:prstGeom>
        </p:spPr>
      </p:pic>
    </p:spTree>
    <p:extLst>
      <p:ext uri="{BB962C8B-B14F-4D97-AF65-F5344CB8AC3E}">
        <p14:creationId xmlns:p14="http://schemas.microsoft.com/office/powerpoint/2010/main" val="26414888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Glue Crawl data</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1">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170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93133509-9FE6-464D-BEBF-2291B761517B}"/>
              </a:ext>
            </a:extLst>
          </p:cNvPr>
          <p:cNvPicPr>
            <a:picLocks noChangeAspect="1"/>
          </p:cNvPicPr>
          <p:nvPr/>
        </p:nvPicPr>
        <p:blipFill>
          <a:blip r:embed="rId4"/>
          <a:stretch>
            <a:fillRect/>
          </a:stretch>
        </p:blipFill>
        <p:spPr>
          <a:xfrm>
            <a:off x="0" y="1690688"/>
            <a:ext cx="12192000" cy="5165638"/>
          </a:xfrm>
          <a:prstGeom prst="rect">
            <a:avLst/>
          </a:prstGeom>
        </p:spPr>
      </p:pic>
    </p:spTree>
    <p:extLst>
      <p:ext uri="{BB962C8B-B14F-4D97-AF65-F5344CB8AC3E}">
        <p14:creationId xmlns:p14="http://schemas.microsoft.com/office/powerpoint/2010/main" val="25808757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Glue Crawl data</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1">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171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F993C130-BE53-43D7-8CB8-929CE27B212D}"/>
              </a:ext>
            </a:extLst>
          </p:cNvPr>
          <p:cNvPicPr>
            <a:picLocks noChangeAspect="1"/>
          </p:cNvPicPr>
          <p:nvPr/>
        </p:nvPicPr>
        <p:blipFill>
          <a:blip r:embed="rId4"/>
          <a:stretch>
            <a:fillRect/>
          </a:stretch>
        </p:blipFill>
        <p:spPr>
          <a:xfrm>
            <a:off x="0" y="1561514"/>
            <a:ext cx="12192000" cy="5294812"/>
          </a:xfrm>
          <a:prstGeom prst="rect">
            <a:avLst/>
          </a:prstGeom>
        </p:spPr>
      </p:pic>
    </p:spTree>
    <p:extLst>
      <p:ext uri="{BB962C8B-B14F-4D97-AF65-F5344CB8AC3E}">
        <p14:creationId xmlns:p14="http://schemas.microsoft.com/office/powerpoint/2010/main" val="324753303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Glue Crawl data</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1">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172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995FA8AB-8AAC-4D5D-B810-6D32D657A36B}"/>
              </a:ext>
            </a:extLst>
          </p:cNvPr>
          <p:cNvPicPr>
            <a:picLocks noChangeAspect="1"/>
          </p:cNvPicPr>
          <p:nvPr/>
        </p:nvPicPr>
        <p:blipFill>
          <a:blip r:embed="rId4"/>
          <a:stretch>
            <a:fillRect/>
          </a:stretch>
        </p:blipFill>
        <p:spPr>
          <a:xfrm>
            <a:off x="0" y="1343682"/>
            <a:ext cx="12192000" cy="5512644"/>
          </a:xfrm>
          <a:prstGeom prst="rect">
            <a:avLst/>
          </a:prstGeom>
        </p:spPr>
      </p:pic>
    </p:spTree>
    <p:extLst>
      <p:ext uri="{BB962C8B-B14F-4D97-AF65-F5344CB8AC3E}">
        <p14:creationId xmlns:p14="http://schemas.microsoft.com/office/powerpoint/2010/main" val="137163728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Glue Crawl data</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1">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173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313DEF33-4C13-4A45-A188-4156D3D0B020}"/>
              </a:ext>
            </a:extLst>
          </p:cNvPr>
          <p:cNvPicPr>
            <a:picLocks noChangeAspect="1"/>
          </p:cNvPicPr>
          <p:nvPr/>
        </p:nvPicPr>
        <p:blipFill>
          <a:blip r:embed="rId4"/>
          <a:stretch>
            <a:fillRect/>
          </a:stretch>
        </p:blipFill>
        <p:spPr>
          <a:xfrm>
            <a:off x="0" y="1477108"/>
            <a:ext cx="12192000" cy="5379218"/>
          </a:xfrm>
          <a:prstGeom prst="rect">
            <a:avLst/>
          </a:prstGeom>
        </p:spPr>
      </p:pic>
    </p:spTree>
    <p:extLst>
      <p:ext uri="{BB962C8B-B14F-4D97-AF65-F5344CB8AC3E}">
        <p14:creationId xmlns:p14="http://schemas.microsoft.com/office/powerpoint/2010/main" val="68878294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Glue Crawl data</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1">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174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B4FC0BBE-3171-4A2C-A733-76D5112D2446}"/>
              </a:ext>
            </a:extLst>
          </p:cNvPr>
          <p:cNvPicPr>
            <a:picLocks noChangeAspect="1"/>
          </p:cNvPicPr>
          <p:nvPr/>
        </p:nvPicPr>
        <p:blipFill>
          <a:blip r:embed="rId4"/>
          <a:stretch>
            <a:fillRect/>
          </a:stretch>
        </p:blipFill>
        <p:spPr>
          <a:xfrm>
            <a:off x="0" y="1561514"/>
            <a:ext cx="12192000" cy="5294812"/>
          </a:xfrm>
          <a:prstGeom prst="rect">
            <a:avLst/>
          </a:prstGeom>
        </p:spPr>
      </p:pic>
    </p:spTree>
    <p:extLst>
      <p:ext uri="{BB962C8B-B14F-4D97-AF65-F5344CB8AC3E}">
        <p14:creationId xmlns:p14="http://schemas.microsoft.com/office/powerpoint/2010/main" val="395028180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Glue Crawl data</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1">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175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16315E1C-9A56-4A5E-B781-D2D9BA373ACD}"/>
              </a:ext>
            </a:extLst>
          </p:cNvPr>
          <p:cNvPicPr>
            <a:picLocks noChangeAspect="1"/>
          </p:cNvPicPr>
          <p:nvPr/>
        </p:nvPicPr>
        <p:blipFill>
          <a:blip r:embed="rId4"/>
          <a:stretch>
            <a:fillRect/>
          </a:stretch>
        </p:blipFill>
        <p:spPr>
          <a:xfrm>
            <a:off x="0" y="1533378"/>
            <a:ext cx="12192000" cy="5322948"/>
          </a:xfrm>
          <a:prstGeom prst="rect">
            <a:avLst/>
          </a:prstGeom>
        </p:spPr>
      </p:pic>
    </p:spTree>
    <p:extLst>
      <p:ext uri="{BB962C8B-B14F-4D97-AF65-F5344CB8AC3E}">
        <p14:creationId xmlns:p14="http://schemas.microsoft.com/office/powerpoint/2010/main" val="221897008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Glue Crawl data</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1">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176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1FF96A88-AD93-4CDA-9521-06001D1A6D70}"/>
              </a:ext>
            </a:extLst>
          </p:cNvPr>
          <p:cNvPicPr>
            <a:picLocks noChangeAspect="1"/>
          </p:cNvPicPr>
          <p:nvPr/>
        </p:nvPicPr>
        <p:blipFill>
          <a:blip r:embed="rId4"/>
          <a:stretch>
            <a:fillRect/>
          </a:stretch>
        </p:blipFill>
        <p:spPr>
          <a:xfrm>
            <a:off x="0" y="1547446"/>
            <a:ext cx="12192000" cy="5308880"/>
          </a:xfrm>
          <a:prstGeom prst="rect">
            <a:avLst/>
          </a:prstGeom>
        </p:spPr>
      </p:pic>
    </p:spTree>
    <p:extLst>
      <p:ext uri="{BB962C8B-B14F-4D97-AF65-F5344CB8AC3E}">
        <p14:creationId xmlns:p14="http://schemas.microsoft.com/office/powerpoint/2010/main" val="67715246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ETL Jobs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1">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177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1FF96A88-AD93-4CDA-9521-06001D1A6D70}"/>
              </a:ext>
            </a:extLst>
          </p:cNvPr>
          <p:cNvPicPr>
            <a:picLocks noChangeAspect="1"/>
          </p:cNvPicPr>
          <p:nvPr/>
        </p:nvPicPr>
        <p:blipFill>
          <a:blip r:embed="rId4"/>
          <a:stretch>
            <a:fillRect/>
          </a:stretch>
        </p:blipFill>
        <p:spPr>
          <a:xfrm>
            <a:off x="0" y="1547446"/>
            <a:ext cx="12192000" cy="5308880"/>
          </a:xfrm>
          <a:prstGeom prst="rect">
            <a:avLst/>
          </a:prstGeom>
        </p:spPr>
      </p:pic>
    </p:spTree>
    <p:extLst>
      <p:ext uri="{BB962C8B-B14F-4D97-AF65-F5344CB8AC3E}">
        <p14:creationId xmlns:p14="http://schemas.microsoft.com/office/powerpoint/2010/main" val="416021604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ETL Jobs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1">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178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1FF96A88-AD93-4CDA-9521-06001D1A6D70}"/>
              </a:ext>
            </a:extLst>
          </p:cNvPr>
          <p:cNvPicPr>
            <a:picLocks noChangeAspect="1"/>
          </p:cNvPicPr>
          <p:nvPr/>
        </p:nvPicPr>
        <p:blipFill>
          <a:blip r:embed="rId4"/>
          <a:stretch>
            <a:fillRect/>
          </a:stretch>
        </p:blipFill>
        <p:spPr>
          <a:xfrm>
            <a:off x="0" y="1547446"/>
            <a:ext cx="12192000" cy="5308880"/>
          </a:xfrm>
          <a:prstGeom prst="rect">
            <a:avLst/>
          </a:prstGeom>
        </p:spPr>
      </p:pic>
    </p:spTree>
    <p:extLst>
      <p:ext uri="{BB962C8B-B14F-4D97-AF65-F5344CB8AC3E}">
        <p14:creationId xmlns:p14="http://schemas.microsoft.com/office/powerpoint/2010/main" val="417959944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ETL Jobs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1">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179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CC88BF5F-D30B-44F0-BF68-92E998670598}"/>
              </a:ext>
            </a:extLst>
          </p:cNvPr>
          <p:cNvPicPr>
            <a:picLocks noChangeAspect="1"/>
          </p:cNvPicPr>
          <p:nvPr/>
        </p:nvPicPr>
        <p:blipFill>
          <a:blip r:embed="rId4"/>
          <a:stretch>
            <a:fillRect/>
          </a:stretch>
        </p:blipFill>
        <p:spPr>
          <a:xfrm>
            <a:off x="0" y="1505243"/>
            <a:ext cx="12192000" cy="5351083"/>
          </a:xfrm>
          <a:prstGeom prst="rect">
            <a:avLst/>
          </a:prstGeom>
        </p:spPr>
      </p:pic>
    </p:spTree>
    <p:extLst>
      <p:ext uri="{BB962C8B-B14F-4D97-AF65-F5344CB8AC3E}">
        <p14:creationId xmlns:p14="http://schemas.microsoft.com/office/powerpoint/2010/main" val="2678258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B4B5-6A2B-4D8F-988E-5533CC0BAA17}"/>
              </a:ext>
            </a:extLst>
          </p:cNvPr>
          <p:cNvSpPr>
            <a:spLocks noGrp="1"/>
          </p:cNvSpPr>
          <p:nvPr>
            <p:ph type="title"/>
          </p:nvPr>
        </p:nvSpPr>
        <p:spPr/>
        <p:txBody>
          <a:bodyPr/>
          <a:lstStyle/>
          <a:p>
            <a:r>
              <a:rPr lang="en-IN" dirty="0"/>
              <a:t>MQTT – Demo – Scenario 4</a:t>
            </a:r>
          </a:p>
        </p:txBody>
      </p:sp>
      <p:sp>
        <p:nvSpPr>
          <p:cNvPr id="3" name="Content Placeholder 2">
            <a:extLst>
              <a:ext uri="{FF2B5EF4-FFF2-40B4-BE49-F238E27FC236}">
                <a16:creationId xmlns:a16="http://schemas.microsoft.com/office/drawing/2014/main" id="{EB2E8621-2D58-4548-9545-A791FD50F71F}"/>
              </a:ext>
            </a:extLst>
          </p:cNvPr>
          <p:cNvSpPr>
            <a:spLocks noGrp="1"/>
          </p:cNvSpPr>
          <p:nvPr>
            <p:ph idx="1"/>
          </p:nvPr>
        </p:nvSpPr>
        <p:spPr/>
        <p:txBody>
          <a:bodyPr/>
          <a:lstStyle/>
          <a:p>
            <a:r>
              <a:rPr lang="en-IN" dirty="0"/>
              <a:t>Broker - http://test.mosquitto.org/</a:t>
            </a:r>
          </a:p>
          <a:p>
            <a:pPr marL="228600" lvl="1">
              <a:spcBef>
                <a:spcPts val="1000"/>
              </a:spcBef>
            </a:pPr>
            <a:r>
              <a:rPr lang="en-IN" sz="2800" dirty="0"/>
              <a:t>Client - </a:t>
            </a:r>
            <a:r>
              <a:rPr lang="en-IN" dirty="0" err="1"/>
              <a:t>MQTT.fx</a:t>
            </a:r>
            <a:r>
              <a:rPr lang="en-IN" dirty="0"/>
              <a:t> (Web client) (usage of # and +)</a:t>
            </a:r>
          </a:p>
          <a:p>
            <a:pPr marL="228600" lvl="1">
              <a:spcBef>
                <a:spcPts val="1000"/>
              </a:spcBef>
            </a:pPr>
            <a:endParaRPr lang="en-IN" dirty="0"/>
          </a:p>
          <a:p>
            <a:pPr marL="228600" lvl="1">
              <a:spcBef>
                <a:spcPts val="1000"/>
              </a:spcBef>
            </a:pPr>
            <a:endParaRPr lang="en-IN" dirty="0"/>
          </a:p>
        </p:txBody>
      </p:sp>
      <p:sp>
        <p:nvSpPr>
          <p:cNvPr id="4" name="Footer Placeholder 3">
            <a:extLst>
              <a:ext uri="{FF2B5EF4-FFF2-40B4-BE49-F238E27FC236}">
                <a16:creationId xmlns:a16="http://schemas.microsoft.com/office/drawing/2014/main" id="{D8A655FF-C625-4D75-AF17-E471AB829B74}"/>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3B7AC6D8-050F-457F-A1E3-7B0CD62D23B8}"/>
              </a:ext>
            </a:extLst>
          </p:cNvPr>
          <p:cNvSpPr>
            <a:spLocks noGrp="1"/>
          </p:cNvSpPr>
          <p:nvPr>
            <p:ph type="sldNum" sz="quarter" idx="12"/>
          </p:nvPr>
        </p:nvSpPr>
        <p:spPr/>
        <p:txBody>
          <a:bodyPr/>
          <a:lstStyle/>
          <a:p>
            <a:fld id="{D300B680-4920-456B-94E7-EB6DEF2EAF04}" type="slidenum">
              <a:rPr lang="en-IN" smtClean="0"/>
              <a:t>18</a:t>
            </a:fld>
            <a:endParaRPr lang="en-IN"/>
          </a:p>
        </p:txBody>
      </p:sp>
      <p:pic>
        <p:nvPicPr>
          <p:cNvPr id="8" name="Picture 7">
            <a:extLst>
              <a:ext uri="{FF2B5EF4-FFF2-40B4-BE49-F238E27FC236}">
                <a16:creationId xmlns:a16="http://schemas.microsoft.com/office/drawing/2014/main" id="{D00BCA1F-EECE-4BCA-A8AF-195A7B477D86}"/>
              </a:ext>
            </a:extLst>
          </p:cNvPr>
          <p:cNvPicPr>
            <a:picLocks noChangeAspect="1"/>
          </p:cNvPicPr>
          <p:nvPr/>
        </p:nvPicPr>
        <p:blipFill>
          <a:blip r:embed="rId2"/>
          <a:stretch>
            <a:fillRect/>
          </a:stretch>
        </p:blipFill>
        <p:spPr>
          <a:xfrm>
            <a:off x="0" y="2788170"/>
            <a:ext cx="12192000" cy="4068156"/>
          </a:xfrm>
          <a:prstGeom prst="rect">
            <a:avLst/>
          </a:prstGeom>
        </p:spPr>
      </p:pic>
    </p:spTree>
    <p:extLst>
      <p:ext uri="{BB962C8B-B14F-4D97-AF65-F5344CB8AC3E}">
        <p14:creationId xmlns:p14="http://schemas.microsoft.com/office/powerpoint/2010/main" val="296184847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ETL Jobs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1">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180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5F4DFA6F-19AD-4F15-8262-60CA26B54D3F}"/>
              </a:ext>
            </a:extLst>
          </p:cNvPr>
          <p:cNvPicPr>
            <a:picLocks noChangeAspect="1"/>
          </p:cNvPicPr>
          <p:nvPr/>
        </p:nvPicPr>
        <p:blipFill>
          <a:blip r:embed="rId4"/>
          <a:stretch>
            <a:fillRect/>
          </a:stretch>
        </p:blipFill>
        <p:spPr>
          <a:xfrm>
            <a:off x="0" y="1491175"/>
            <a:ext cx="12192000" cy="5365151"/>
          </a:xfrm>
          <a:prstGeom prst="rect">
            <a:avLst/>
          </a:prstGeom>
        </p:spPr>
      </p:pic>
    </p:spTree>
    <p:extLst>
      <p:ext uri="{BB962C8B-B14F-4D97-AF65-F5344CB8AC3E}">
        <p14:creationId xmlns:p14="http://schemas.microsoft.com/office/powerpoint/2010/main" val="31125880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ETL Jobs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1">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181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47826989-AB75-4AC0-A9CC-2428753DBC4D}"/>
              </a:ext>
            </a:extLst>
          </p:cNvPr>
          <p:cNvPicPr>
            <a:picLocks noChangeAspect="1"/>
          </p:cNvPicPr>
          <p:nvPr/>
        </p:nvPicPr>
        <p:blipFill>
          <a:blip r:embed="rId4"/>
          <a:stretch>
            <a:fillRect/>
          </a:stretch>
        </p:blipFill>
        <p:spPr>
          <a:xfrm>
            <a:off x="0" y="1519311"/>
            <a:ext cx="12192000" cy="5337015"/>
          </a:xfrm>
          <a:prstGeom prst="rect">
            <a:avLst/>
          </a:prstGeom>
        </p:spPr>
      </p:pic>
    </p:spTree>
    <p:extLst>
      <p:ext uri="{BB962C8B-B14F-4D97-AF65-F5344CB8AC3E}">
        <p14:creationId xmlns:p14="http://schemas.microsoft.com/office/powerpoint/2010/main" val="71394526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ETL Jobs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1">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182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7E921425-DB55-4136-862A-DF74AA58CE5E}"/>
              </a:ext>
            </a:extLst>
          </p:cNvPr>
          <p:cNvPicPr>
            <a:picLocks noChangeAspect="1"/>
          </p:cNvPicPr>
          <p:nvPr/>
        </p:nvPicPr>
        <p:blipFill>
          <a:blip r:embed="rId4"/>
          <a:stretch>
            <a:fillRect/>
          </a:stretch>
        </p:blipFill>
        <p:spPr>
          <a:xfrm>
            <a:off x="0" y="1491175"/>
            <a:ext cx="12192000" cy="5365151"/>
          </a:xfrm>
          <a:prstGeom prst="rect">
            <a:avLst/>
          </a:prstGeom>
        </p:spPr>
      </p:pic>
    </p:spTree>
    <p:extLst>
      <p:ext uri="{BB962C8B-B14F-4D97-AF65-F5344CB8AC3E}">
        <p14:creationId xmlns:p14="http://schemas.microsoft.com/office/powerpoint/2010/main" val="23850609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ETL Jobs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1">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183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14F447BF-7832-44A4-9873-94E7CC44F990}"/>
              </a:ext>
            </a:extLst>
          </p:cNvPr>
          <p:cNvPicPr>
            <a:picLocks noChangeAspect="1"/>
          </p:cNvPicPr>
          <p:nvPr/>
        </p:nvPicPr>
        <p:blipFill>
          <a:blip r:embed="rId4"/>
          <a:stretch>
            <a:fillRect/>
          </a:stretch>
        </p:blipFill>
        <p:spPr>
          <a:xfrm>
            <a:off x="0" y="1561514"/>
            <a:ext cx="12192000" cy="5294812"/>
          </a:xfrm>
          <a:prstGeom prst="rect">
            <a:avLst/>
          </a:prstGeom>
        </p:spPr>
      </p:pic>
    </p:spTree>
    <p:extLst>
      <p:ext uri="{BB962C8B-B14F-4D97-AF65-F5344CB8AC3E}">
        <p14:creationId xmlns:p14="http://schemas.microsoft.com/office/powerpoint/2010/main" val="29623464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ETL Jobs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1">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184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17559975-1176-4C7F-B2AA-925C849B52E1}"/>
              </a:ext>
            </a:extLst>
          </p:cNvPr>
          <p:cNvPicPr>
            <a:picLocks noChangeAspect="1"/>
          </p:cNvPicPr>
          <p:nvPr/>
        </p:nvPicPr>
        <p:blipFill>
          <a:blip r:embed="rId4"/>
          <a:stretch>
            <a:fillRect/>
          </a:stretch>
        </p:blipFill>
        <p:spPr>
          <a:xfrm>
            <a:off x="0" y="1690688"/>
            <a:ext cx="12192000" cy="5165638"/>
          </a:xfrm>
          <a:prstGeom prst="rect">
            <a:avLst/>
          </a:prstGeom>
        </p:spPr>
      </p:pic>
    </p:spTree>
    <p:extLst>
      <p:ext uri="{BB962C8B-B14F-4D97-AF65-F5344CB8AC3E}">
        <p14:creationId xmlns:p14="http://schemas.microsoft.com/office/powerpoint/2010/main" val="334317832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ETL Jobs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1">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185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BFF1D6D4-7513-41C1-A775-0FEE43F15B48}"/>
              </a:ext>
            </a:extLst>
          </p:cNvPr>
          <p:cNvPicPr>
            <a:picLocks noChangeAspect="1"/>
          </p:cNvPicPr>
          <p:nvPr/>
        </p:nvPicPr>
        <p:blipFill>
          <a:blip r:embed="rId4"/>
          <a:stretch>
            <a:fillRect/>
          </a:stretch>
        </p:blipFill>
        <p:spPr>
          <a:xfrm>
            <a:off x="0" y="1343682"/>
            <a:ext cx="12192000" cy="5512644"/>
          </a:xfrm>
          <a:prstGeom prst="rect">
            <a:avLst/>
          </a:prstGeom>
        </p:spPr>
      </p:pic>
    </p:spTree>
    <p:extLst>
      <p:ext uri="{BB962C8B-B14F-4D97-AF65-F5344CB8AC3E}">
        <p14:creationId xmlns:p14="http://schemas.microsoft.com/office/powerpoint/2010/main" val="83950226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ETL Jobs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1">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186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CC80716B-078E-4A58-BBCA-13EA0E8FA6DC}"/>
              </a:ext>
            </a:extLst>
          </p:cNvPr>
          <p:cNvPicPr>
            <a:picLocks noChangeAspect="1"/>
          </p:cNvPicPr>
          <p:nvPr/>
        </p:nvPicPr>
        <p:blipFill>
          <a:blip r:embed="rId4"/>
          <a:stretch>
            <a:fillRect/>
          </a:stretch>
        </p:blipFill>
        <p:spPr>
          <a:xfrm>
            <a:off x="0" y="1343682"/>
            <a:ext cx="12192000" cy="5512644"/>
          </a:xfrm>
          <a:prstGeom prst="rect">
            <a:avLst/>
          </a:prstGeom>
        </p:spPr>
      </p:pic>
    </p:spTree>
    <p:extLst>
      <p:ext uri="{BB962C8B-B14F-4D97-AF65-F5344CB8AC3E}">
        <p14:creationId xmlns:p14="http://schemas.microsoft.com/office/powerpoint/2010/main" val="340629526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ETL Jobs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9"/>
            <a:ext cx="10515600" cy="4665662"/>
          </a:xfrm>
        </p:spPr>
        <p:txBody>
          <a:bodyPr numCol="1">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187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D3346F8B-97E2-4307-ACDE-4607ACB14784}"/>
              </a:ext>
            </a:extLst>
          </p:cNvPr>
          <p:cNvPicPr>
            <a:picLocks noChangeAspect="1"/>
          </p:cNvPicPr>
          <p:nvPr/>
        </p:nvPicPr>
        <p:blipFill>
          <a:blip r:embed="rId4"/>
          <a:stretch>
            <a:fillRect/>
          </a:stretch>
        </p:blipFill>
        <p:spPr>
          <a:xfrm>
            <a:off x="0" y="1343682"/>
            <a:ext cx="12192000" cy="5512644"/>
          </a:xfrm>
          <a:prstGeom prst="rect">
            <a:avLst/>
          </a:prstGeom>
        </p:spPr>
      </p:pic>
    </p:spTree>
    <p:extLst>
      <p:ext uri="{BB962C8B-B14F-4D97-AF65-F5344CB8AC3E}">
        <p14:creationId xmlns:p14="http://schemas.microsoft.com/office/powerpoint/2010/main" val="178104573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ETL Jobs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2532173"/>
            <a:ext cx="10515600" cy="3824178"/>
          </a:xfrm>
        </p:spPr>
        <p:txBody>
          <a:bodyPr numCol="1">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188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6D828B83-E10B-4232-8284-0AAE148145A0}"/>
              </a:ext>
            </a:extLst>
          </p:cNvPr>
          <p:cNvPicPr>
            <a:picLocks noChangeAspect="1"/>
          </p:cNvPicPr>
          <p:nvPr/>
        </p:nvPicPr>
        <p:blipFill>
          <a:blip r:embed="rId4"/>
          <a:stretch>
            <a:fillRect/>
          </a:stretch>
        </p:blipFill>
        <p:spPr>
          <a:xfrm>
            <a:off x="0" y="1237957"/>
            <a:ext cx="12192000" cy="5618369"/>
          </a:xfrm>
          <a:prstGeom prst="rect">
            <a:avLst/>
          </a:prstGeom>
        </p:spPr>
      </p:pic>
    </p:spTree>
    <p:extLst>
      <p:ext uri="{BB962C8B-B14F-4D97-AF65-F5344CB8AC3E}">
        <p14:creationId xmlns:p14="http://schemas.microsoft.com/office/powerpoint/2010/main" val="210169388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ETL Jobs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2532173"/>
            <a:ext cx="10515600" cy="3824178"/>
          </a:xfrm>
        </p:spPr>
        <p:txBody>
          <a:bodyPr numCol="1">
            <a:normAutofit/>
          </a:bodyPr>
          <a:lstStyle/>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189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AC687CAC-F17E-4B02-AFD0-3F7CFE3E609F}"/>
              </a:ext>
            </a:extLst>
          </p:cNvPr>
          <p:cNvPicPr>
            <a:picLocks noChangeAspect="1"/>
          </p:cNvPicPr>
          <p:nvPr/>
        </p:nvPicPr>
        <p:blipFill>
          <a:blip r:embed="rId4"/>
          <a:stretch>
            <a:fillRect/>
          </a:stretch>
        </p:blipFill>
        <p:spPr>
          <a:xfrm>
            <a:off x="0" y="1673"/>
            <a:ext cx="12192000" cy="6854653"/>
          </a:xfrm>
          <a:prstGeom prst="rect">
            <a:avLst/>
          </a:prstGeom>
        </p:spPr>
      </p:pic>
    </p:spTree>
    <p:extLst>
      <p:ext uri="{BB962C8B-B14F-4D97-AF65-F5344CB8AC3E}">
        <p14:creationId xmlns:p14="http://schemas.microsoft.com/office/powerpoint/2010/main" val="2511835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B4B5-6A2B-4D8F-988E-5533CC0BAA17}"/>
              </a:ext>
            </a:extLst>
          </p:cNvPr>
          <p:cNvSpPr>
            <a:spLocks noGrp="1"/>
          </p:cNvSpPr>
          <p:nvPr>
            <p:ph type="title"/>
          </p:nvPr>
        </p:nvSpPr>
        <p:spPr/>
        <p:txBody>
          <a:bodyPr/>
          <a:lstStyle/>
          <a:p>
            <a:r>
              <a:rPr lang="en-IN" b="1" dirty="0"/>
              <a:t>Raspberry pi</a:t>
            </a:r>
          </a:p>
        </p:txBody>
      </p:sp>
      <p:sp>
        <p:nvSpPr>
          <p:cNvPr id="3" name="Content Placeholder 2">
            <a:extLst>
              <a:ext uri="{FF2B5EF4-FFF2-40B4-BE49-F238E27FC236}">
                <a16:creationId xmlns:a16="http://schemas.microsoft.com/office/drawing/2014/main" id="{EB2E8621-2D58-4548-9545-A791FD50F71F}"/>
              </a:ext>
            </a:extLst>
          </p:cNvPr>
          <p:cNvSpPr>
            <a:spLocks noGrp="1"/>
          </p:cNvSpPr>
          <p:nvPr>
            <p:ph idx="1"/>
          </p:nvPr>
        </p:nvSpPr>
        <p:spPr/>
        <p:txBody>
          <a:bodyPr>
            <a:normAutofit/>
          </a:bodyPr>
          <a:lstStyle/>
          <a:p>
            <a:r>
              <a:rPr lang="en-IN" dirty="0">
                <a:hlinkClick r:id="rId2"/>
              </a:rPr>
              <a:t>https://www.raspberrypi.org/</a:t>
            </a:r>
            <a:endParaRPr lang="en-IN" dirty="0"/>
          </a:p>
          <a:p>
            <a:pPr marL="228600" lvl="1">
              <a:spcBef>
                <a:spcPts val="1000"/>
              </a:spcBef>
            </a:pPr>
            <a:r>
              <a:rPr lang="en-IN" dirty="0"/>
              <a:t>The Raspberry Pi is a series of small single-board computers developed in the United Kingdom by the Raspberry Pi Foundation to promote the teaching of basic computer science in schools and in developing </a:t>
            </a:r>
            <a:r>
              <a:rPr lang="en-IN" dirty="0" err="1"/>
              <a:t>countries.The</a:t>
            </a:r>
            <a:r>
              <a:rPr lang="en-IN" dirty="0"/>
              <a:t> original model became far more popular than </a:t>
            </a:r>
            <a:r>
              <a:rPr lang="en-IN" dirty="0" err="1"/>
              <a:t>anticipated,selling</a:t>
            </a:r>
            <a:r>
              <a:rPr lang="en-IN" dirty="0"/>
              <a:t> outside its target market for uses such as robotics. It does not include peripherals (such as keyboards, mice and cases). However, some accessories have been included in several official and unofficial bundles.</a:t>
            </a:r>
          </a:p>
          <a:p>
            <a:pPr marL="228600" lvl="1">
              <a:spcBef>
                <a:spcPts val="1000"/>
              </a:spcBef>
            </a:pPr>
            <a:r>
              <a:rPr lang="en-IN" dirty="0"/>
              <a:t>According to the Raspberry Pi Foundation, over 5 million Raspberry </a:t>
            </a:r>
            <a:r>
              <a:rPr lang="en-IN" dirty="0" err="1"/>
              <a:t>Pis</a:t>
            </a:r>
            <a:r>
              <a:rPr lang="en-IN" dirty="0"/>
              <a:t> were sold by February 2015, making it the best-selling British </a:t>
            </a:r>
            <a:r>
              <a:rPr lang="en-IN" dirty="0" err="1"/>
              <a:t>computer.By</a:t>
            </a:r>
            <a:r>
              <a:rPr lang="en-IN" dirty="0"/>
              <a:t> November 2016 they had sold 11 million units and 12.5m by March 2017, making it the third best-selling "general purpose </a:t>
            </a:r>
            <a:r>
              <a:rPr lang="en-IN" dirty="0" err="1"/>
              <a:t>computer".In</a:t>
            </a:r>
            <a:r>
              <a:rPr lang="en-IN" dirty="0"/>
              <a:t> July 2017, sales reached nearly 15 million.</a:t>
            </a:r>
          </a:p>
          <a:p>
            <a:pPr marL="228600" lvl="1">
              <a:spcBef>
                <a:spcPts val="1000"/>
              </a:spcBef>
            </a:pPr>
            <a:endParaRPr lang="en-IN" dirty="0"/>
          </a:p>
        </p:txBody>
      </p:sp>
      <p:sp>
        <p:nvSpPr>
          <p:cNvPr id="4" name="Footer Placeholder 3">
            <a:extLst>
              <a:ext uri="{FF2B5EF4-FFF2-40B4-BE49-F238E27FC236}">
                <a16:creationId xmlns:a16="http://schemas.microsoft.com/office/drawing/2014/main" id="{D8A655FF-C625-4D75-AF17-E471AB829B74}"/>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3B7AC6D8-050F-457F-A1E3-7B0CD62D23B8}"/>
              </a:ext>
            </a:extLst>
          </p:cNvPr>
          <p:cNvSpPr>
            <a:spLocks noGrp="1"/>
          </p:cNvSpPr>
          <p:nvPr>
            <p:ph type="sldNum" sz="quarter" idx="12"/>
          </p:nvPr>
        </p:nvSpPr>
        <p:spPr/>
        <p:txBody>
          <a:bodyPr/>
          <a:lstStyle/>
          <a:p>
            <a:fld id="{D300B680-4920-456B-94E7-EB6DEF2EAF04}" type="slidenum">
              <a:rPr lang="en-IN" smtClean="0"/>
              <a:t>19</a:t>
            </a:fld>
            <a:endParaRPr lang="en-IN"/>
          </a:p>
        </p:txBody>
      </p:sp>
    </p:spTree>
    <p:extLst>
      <p:ext uri="{BB962C8B-B14F-4D97-AF65-F5344CB8AC3E}">
        <p14:creationId xmlns:p14="http://schemas.microsoft.com/office/powerpoint/2010/main" val="83000388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a:t>
            </a:r>
            <a:r>
              <a:rPr lang="en-IN" dirty="0" err="1">
                <a:latin typeface="Arial" panose="020B0604020202020204" pitchFamily="34" charset="0"/>
                <a:cs typeface="Arial" panose="020B0604020202020204" pitchFamily="34" charset="0"/>
              </a:rPr>
              <a:t>QuickSight</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190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1A4B3033-445C-49BB-807E-4355FE12C2E0}"/>
              </a:ext>
            </a:extLst>
          </p:cNvPr>
          <p:cNvPicPr>
            <a:picLocks noChangeAspect="1"/>
          </p:cNvPicPr>
          <p:nvPr/>
        </p:nvPicPr>
        <p:blipFill>
          <a:blip r:embed="rId4"/>
          <a:stretch>
            <a:fillRect/>
          </a:stretch>
        </p:blipFill>
        <p:spPr>
          <a:xfrm>
            <a:off x="0" y="1343682"/>
            <a:ext cx="12192000" cy="5512644"/>
          </a:xfrm>
          <a:prstGeom prst="rect">
            <a:avLst/>
          </a:prstGeom>
        </p:spPr>
      </p:pic>
    </p:spTree>
    <p:extLst>
      <p:ext uri="{BB962C8B-B14F-4D97-AF65-F5344CB8AC3E}">
        <p14:creationId xmlns:p14="http://schemas.microsoft.com/office/powerpoint/2010/main" val="270364760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a:t>
            </a:r>
            <a:r>
              <a:rPr lang="en-IN" dirty="0" err="1">
                <a:latin typeface="Arial" panose="020B0604020202020204" pitchFamily="34" charset="0"/>
                <a:cs typeface="Arial" panose="020B0604020202020204" pitchFamily="34" charset="0"/>
              </a:rPr>
              <a:t>QuickSight</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191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A64630F6-64B3-4DDC-8C89-009C8A8DC6C0}"/>
              </a:ext>
            </a:extLst>
          </p:cNvPr>
          <p:cNvPicPr>
            <a:picLocks noChangeAspect="1"/>
          </p:cNvPicPr>
          <p:nvPr/>
        </p:nvPicPr>
        <p:blipFill>
          <a:blip r:embed="rId4"/>
          <a:stretch>
            <a:fillRect/>
          </a:stretch>
        </p:blipFill>
        <p:spPr>
          <a:xfrm>
            <a:off x="0" y="1575582"/>
            <a:ext cx="12192000" cy="5280744"/>
          </a:xfrm>
          <a:prstGeom prst="rect">
            <a:avLst/>
          </a:prstGeom>
        </p:spPr>
      </p:pic>
    </p:spTree>
    <p:extLst>
      <p:ext uri="{BB962C8B-B14F-4D97-AF65-F5344CB8AC3E}">
        <p14:creationId xmlns:p14="http://schemas.microsoft.com/office/powerpoint/2010/main" val="140214003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a:t>
            </a:r>
            <a:r>
              <a:rPr lang="en-IN" dirty="0" err="1">
                <a:latin typeface="Arial" panose="020B0604020202020204" pitchFamily="34" charset="0"/>
                <a:cs typeface="Arial" panose="020B0604020202020204" pitchFamily="34" charset="0"/>
              </a:rPr>
              <a:t>QuickSight</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192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73BF527B-BFE0-4454-9CAF-DD15351C4821}"/>
              </a:ext>
            </a:extLst>
          </p:cNvPr>
          <p:cNvPicPr>
            <a:picLocks noChangeAspect="1"/>
          </p:cNvPicPr>
          <p:nvPr/>
        </p:nvPicPr>
        <p:blipFill>
          <a:blip r:embed="rId4"/>
          <a:stretch>
            <a:fillRect/>
          </a:stretch>
        </p:blipFill>
        <p:spPr>
          <a:xfrm>
            <a:off x="0" y="1343682"/>
            <a:ext cx="12192000" cy="5512644"/>
          </a:xfrm>
          <a:prstGeom prst="rect">
            <a:avLst/>
          </a:prstGeom>
        </p:spPr>
      </p:pic>
    </p:spTree>
    <p:extLst>
      <p:ext uri="{BB962C8B-B14F-4D97-AF65-F5344CB8AC3E}">
        <p14:creationId xmlns:p14="http://schemas.microsoft.com/office/powerpoint/2010/main" val="61177863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a:t>
            </a:r>
            <a:r>
              <a:rPr lang="en-IN" dirty="0" err="1">
                <a:latin typeface="Arial" panose="020B0604020202020204" pitchFamily="34" charset="0"/>
                <a:cs typeface="Arial" panose="020B0604020202020204" pitchFamily="34" charset="0"/>
              </a:rPr>
              <a:t>QuickSight</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193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656B9A24-2D2A-4B4E-A51A-00806BDE59C2}"/>
              </a:ext>
            </a:extLst>
          </p:cNvPr>
          <p:cNvPicPr>
            <a:picLocks noChangeAspect="1"/>
          </p:cNvPicPr>
          <p:nvPr/>
        </p:nvPicPr>
        <p:blipFill>
          <a:blip r:embed="rId4"/>
          <a:stretch>
            <a:fillRect/>
          </a:stretch>
        </p:blipFill>
        <p:spPr>
          <a:xfrm>
            <a:off x="0" y="1448972"/>
            <a:ext cx="12192000" cy="5407354"/>
          </a:xfrm>
          <a:prstGeom prst="rect">
            <a:avLst/>
          </a:prstGeom>
        </p:spPr>
      </p:pic>
    </p:spTree>
    <p:extLst>
      <p:ext uri="{BB962C8B-B14F-4D97-AF65-F5344CB8AC3E}">
        <p14:creationId xmlns:p14="http://schemas.microsoft.com/office/powerpoint/2010/main" val="220340013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a:t>
            </a:r>
            <a:r>
              <a:rPr lang="en-IN" dirty="0" err="1">
                <a:latin typeface="Arial" panose="020B0604020202020204" pitchFamily="34" charset="0"/>
                <a:cs typeface="Arial" panose="020B0604020202020204" pitchFamily="34" charset="0"/>
              </a:rPr>
              <a:t>QuickSight</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194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EB858430-5A93-46CB-B3D9-04BF9A203F0E}"/>
              </a:ext>
            </a:extLst>
          </p:cNvPr>
          <p:cNvPicPr>
            <a:picLocks noChangeAspect="1"/>
          </p:cNvPicPr>
          <p:nvPr/>
        </p:nvPicPr>
        <p:blipFill>
          <a:blip r:embed="rId4"/>
          <a:stretch>
            <a:fillRect/>
          </a:stretch>
        </p:blipFill>
        <p:spPr>
          <a:xfrm>
            <a:off x="0" y="1343682"/>
            <a:ext cx="12192000" cy="5512644"/>
          </a:xfrm>
          <a:prstGeom prst="rect">
            <a:avLst/>
          </a:prstGeom>
        </p:spPr>
      </p:pic>
    </p:spTree>
    <p:extLst>
      <p:ext uri="{BB962C8B-B14F-4D97-AF65-F5344CB8AC3E}">
        <p14:creationId xmlns:p14="http://schemas.microsoft.com/office/powerpoint/2010/main" val="147183697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a:t>
            </a:r>
            <a:r>
              <a:rPr lang="en-IN" dirty="0" err="1">
                <a:latin typeface="Arial" panose="020B0604020202020204" pitchFamily="34" charset="0"/>
                <a:cs typeface="Arial" panose="020B0604020202020204" pitchFamily="34" charset="0"/>
              </a:rPr>
              <a:t>QuickSight</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195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FB2528BC-D602-4AAA-BBFD-1721A451BD7F}"/>
              </a:ext>
            </a:extLst>
          </p:cNvPr>
          <p:cNvPicPr>
            <a:picLocks noChangeAspect="1"/>
          </p:cNvPicPr>
          <p:nvPr/>
        </p:nvPicPr>
        <p:blipFill>
          <a:blip r:embed="rId4"/>
          <a:stretch>
            <a:fillRect/>
          </a:stretch>
        </p:blipFill>
        <p:spPr>
          <a:xfrm>
            <a:off x="0" y="1343682"/>
            <a:ext cx="12192000" cy="5512644"/>
          </a:xfrm>
          <a:prstGeom prst="rect">
            <a:avLst/>
          </a:prstGeom>
        </p:spPr>
      </p:pic>
    </p:spTree>
    <p:extLst>
      <p:ext uri="{BB962C8B-B14F-4D97-AF65-F5344CB8AC3E}">
        <p14:creationId xmlns:p14="http://schemas.microsoft.com/office/powerpoint/2010/main" val="418788912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Data analytics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196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054083AE-9C55-4AF4-8BC8-6AE187C0C3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4566" y="1343681"/>
            <a:ext cx="9608233" cy="4833281"/>
          </a:xfrm>
          <a:prstGeom prst="rect">
            <a:avLst/>
          </a:prstGeom>
        </p:spPr>
      </p:pic>
    </p:spTree>
    <p:extLst>
      <p:ext uri="{BB962C8B-B14F-4D97-AF65-F5344CB8AC3E}">
        <p14:creationId xmlns:p14="http://schemas.microsoft.com/office/powerpoint/2010/main" val="125289748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Data analytics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197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FECE730D-6A74-43CC-88D0-82E39264AC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671" y="1523068"/>
            <a:ext cx="10768818" cy="4833281"/>
          </a:xfrm>
          <a:prstGeom prst="rect">
            <a:avLst/>
          </a:prstGeom>
        </p:spPr>
      </p:pic>
    </p:spTree>
    <p:extLst>
      <p:ext uri="{BB962C8B-B14F-4D97-AF65-F5344CB8AC3E}">
        <p14:creationId xmlns:p14="http://schemas.microsoft.com/office/powerpoint/2010/main" val="13836219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Data analytics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198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8B36F3B8-7A60-445A-ACE8-48696F67F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524000"/>
            <a:ext cx="10683240" cy="4351338"/>
          </a:xfrm>
          <a:prstGeom prst="rect">
            <a:avLst/>
          </a:prstGeom>
        </p:spPr>
      </p:pic>
    </p:spTree>
    <p:extLst>
      <p:ext uri="{BB962C8B-B14F-4D97-AF65-F5344CB8AC3E}">
        <p14:creationId xmlns:p14="http://schemas.microsoft.com/office/powerpoint/2010/main" val="282366882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A290-8B3A-4103-A00E-06244A24C22B}"/>
              </a:ext>
            </a:extLst>
          </p:cNvPr>
          <p:cNvSpPr>
            <a:spLocks noGrp="1"/>
          </p:cNvSpPr>
          <p:nvPr>
            <p:ph type="ctrTitle"/>
          </p:nvPr>
        </p:nvSpPr>
        <p:spPr>
          <a:xfrm>
            <a:off x="1524000" y="2152356"/>
            <a:ext cx="9144000" cy="935575"/>
          </a:xfrm>
        </p:spPr>
        <p:txBody>
          <a:bodyPr>
            <a:normAutofit/>
          </a:bodyPr>
          <a:lstStyle/>
          <a:p>
            <a:r>
              <a:rPr lang="en-IN" sz="4800" dirty="0">
                <a:latin typeface="Arial" panose="020B0604020202020204" pitchFamily="34" charset="0"/>
                <a:cs typeface="Arial" panose="020B0604020202020204" pitchFamily="34" charset="0"/>
              </a:rPr>
              <a:t>Thank You</a:t>
            </a:r>
          </a:p>
        </p:txBody>
      </p:sp>
      <p:sp>
        <p:nvSpPr>
          <p:cNvPr id="3" name="Subtitle 2">
            <a:extLst>
              <a:ext uri="{FF2B5EF4-FFF2-40B4-BE49-F238E27FC236}">
                <a16:creationId xmlns:a16="http://schemas.microsoft.com/office/drawing/2014/main" id="{DDB74BFB-7A18-4DF0-8E46-E05235A52D36}"/>
              </a:ext>
            </a:extLst>
          </p:cNvPr>
          <p:cNvSpPr>
            <a:spLocks noGrp="1"/>
          </p:cNvSpPr>
          <p:nvPr>
            <p:ph type="subTitle" idx="1"/>
          </p:nvPr>
        </p:nvSpPr>
        <p:spPr>
          <a:xfrm>
            <a:off x="1524000" y="3602037"/>
            <a:ext cx="9144000" cy="2754313"/>
          </a:xfrm>
        </p:spPr>
        <p:txBody>
          <a:bodyPr>
            <a:noAutofit/>
          </a:bodyPr>
          <a:lstStyle/>
          <a:p>
            <a:r>
              <a:rPr lang="en-IN" b="1" dirty="0">
                <a:latin typeface="Arial" panose="020B0604020202020204" pitchFamily="34" charset="0"/>
                <a:cs typeface="Arial" panose="020B0604020202020204" pitchFamily="34" charset="0"/>
              </a:rPr>
              <a:t>Raghu Prasad</a:t>
            </a:r>
          </a:p>
          <a:p>
            <a:r>
              <a:rPr lang="en-IN" b="1" dirty="0">
                <a:latin typeface="Arial" panose="020B0604020202020204" pitchFamily="34" charset="0"/>
                <a:cs typeface="Arial" panose="020B0604020202020204" pitchFamily="34" charset="0"/>
              </a:rPr>
              <a:t>9845547471</a:t>
            </a:r>
          </a:p>
          <a:p>
            <a:r>
              <a:rPr lang="en-IN" b="1" dirty="0">
                <a:latin typeface="Arial" panose="020B0604020202020204" pitchFamily="34" charset="0"/>
                <a:cs typeface="Arial" panose="020B0604020202020204" pitchFamily="34" charset="0"/>
              </a:rPr>
              <a:t>www.kaushalya.tech</a:t>
            </a:r>
          </a:p>
          <a:p>
            <a:r>
              <a:rPr lang="en-IN" b="1" dirty="0">
                <a:latin typeface="Arial" panose="020B0604020202020204" pitchFamily="34" charset="0"/>
                <a:cs typeface="Arial" panose="020B0604020202020204" pitchFamily="34" charset="0"/>
              </a:rPr>
              <a:t>FB : https://www.facebook.com/raghuprasadkonandur/</a:t>
            </a:r>
          </a:p>
          <a:p>
            <a:r>
              <a:rPr lang="en-IN" b="1" dirty="0">
                <a:latin typeface="Arial" panose="020B0604020202020204" pitchFamily="34" charset="0"/>
                <a:cs typeface="Arial" panose="020B0604020202020204" pitchFamily="34" charset="0"/>
              </a:rPr>
              <a:t>Skill Up-Skill Re-Skill</a:t>
            </a:r>
          </a:p>
          <a:p>
            <a:r>
              <a:rPr lang="en-IN" b="1" dirty="0">
                <a:latin typeface="Arial" panose="020B0604020202020204" pitchFamily="34" charset="0"/>
                <a:cs typeface="Arial" panose="020B0604020202020204" pitchFamily="34" charset="0"/>
              </a:rPr>
              <a:t>Excellence in action</a:t>
            </a:r>
          </a:p>
        </p:txBody>
      </p:sp>
      <p:sp>
        <p:nvSpPr>
          <p:cNvPr id="4" name="Footer Placeholder 3">
            <a:extLst>
              <a:ext uri="{FF2B5EF4-FFF2-40B4-BE49-F238E27FC236}">
                <a16:creationId xmlns:a16="http://schemas.microsoft.com/office/drawing/2014/main" id="{5DC57037-1BA5-4CBD-8260-3759DECD79B3}"/>
              </a:ext>
            </a:extLst>
          </p:cNvPr>
          <p:cNvSpPr>
            <a:spLocks noGrp="1"/>
          </p:cNvSpPr>
          <p:nvPr>
            <p:ph type="ftr" sz="quarter" idx="11"/>
          </p:nvPr>
        </p:nvSpPr>
        <p:spPr/>
        <p:txBody>
          <a:bodyPr/>
          <a:lstStyle/>
          <a:p>
            <a:r>
              <a:rPr lang="en-IN" b="1" dirty="0">
                <a:latin typeface="Arial" panose="020B0604020202020204" pitchFamily="34" charset="0"/>
                <a:cs typeface="Arial" panose="020B0604020202020204" pitchFamily="34" charset="0"/>
              </a:rPr>
              <a:t>www.</a:t>
            </a:r>
            <a:r>
              <a:rPr lang="en-IN" sz="1400" b="1" dirty="0">
                <a:latin typeface="Arial" panose="020B0604020202020204" pitchFamily="34" charset="0"/>
                <a:cs typeface="Arial" panose="020B0604020202020204" pitchFamily="34" charset="0"/>
              </a:rPr>
              <a:t>kaushalya</a:t>
            </a:r>
            <a:r>
              <a:rPr lang="en-IN" b="1" dirty="0">
                <a:latin typeface="Arial" panose="020B0604020202020204" pitchFamily="34" charset="0"/>
                <a:cs typeface="Arial" panose="020B0604020202020204" pitchFamily="34" charset="0"/>
              </a:rPr>
              <a:t>.tech</a:t>
            </a:r>
          </a:p>
        </p:txBody>
      </p:sp>
      <p:sp>
        <p:nvSpPr>
          <p:cNvPr id="5" name="Slide Number Placeholder 4">
            <a:extLst>
              <a:ext uri="{FF2B5EF4-FFF2-40B4-BE49-F238E27FC236}">
                <a16:creationId xmlns:a16="http://schemas.microsoft.com/office/drawing/2014/main" id="{4B1DA70F-03AB-406E-88DC-93CC074316E2}"/>
              </a:ext>
            </a:extLst>
          </p:cNvPr>
          <p:cNvSpPr>
            <a:spLocks noGrp="1"/>
          </p:cNvSpPr>
          <p:nvPr>
            <p:ph type="sldNum" sz="quarter" idx="12"/>
          </p:nvPr>
        </p:nvSpPr>
        <p:spPr/>
        <p:txBody>
          <a:bodyPr/>
          <a:lstStyle/>
          <a:p>
            <a:fld id="{D300B680-4920-456B-94E7-EB6DEF2EAF04}" type="slidenum">
              <a:rPr lang="en-IN" smtClean="0">
                <a:latin typeface="Arial" panose="020B0604020202020204" pitchFamily="34" charset="0"/>
                <a:cs typeface="Arial" panose="020B0604020202020204" pitchFamily="34" charset="0"/>
              </a:rPr>
              <a:t>199</a:t>
            </a:fld>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58CA0BA-22B3-4799-B5ED-F2E6B980E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83" y="243205"/>
            <a:ext cx="11819852" cy="1460500"/>
          </a:xfrm>
          <a:prstGeom prst="rect">
            <a:avLst/>
          </a:prstGeom>
        </p:spPr>
      </p:pic>
    </p:spTree>
    <p:extLst>
      <p:ext uri="{BB962C8B-B14F-4D97-AF65-F5344CB8AC3E}">
        <p14:creationId xmlns:p14="http://schemas.microsoft.com/office/powerpoint/2010/main" val="2011424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1D3BD-21ED-4200-A35D-5864E79FFE5E}"/>
              </a:ext>
            </a:extLst>
          </p:cNvPr>
          <p:cNvSpPr>
            <a:spLocks noGrp="1"/>
          </p:cNvSpPr>
          <p:nvPr>
            <p:ph type="title"/>
          </p:nvPr>
        </p:nvSpPr>
        <p:spPr/>
        <p:txBody>
          <a:bodyPr>
            <a:normAutofit/>
          </a:bodyPr>
          <a:lstStyle/>
          <a:p>
            <a:r>
              <a:rPr lang="en-IN" sz="4800" dirty="0">
                <a:latin typeface="Arial" panose="020B0604020202020204" pitchFamily="34" charset="0"/>
                <a:cs typeface="Arial" panose="020B0604020202020204" pitchFamily="34" charset="0"/>
              </a:rPr>
              <a:t>Introduction</a:t>
            </a:r>
          </a:p>
        </p:txBody>
      </p:sp>
      <p:sp>
        <p:nvSpPr>
          <p:cNvPr id="3" name="Content Placeholder 2">
            <a:extLst>
              <a:ext uri="{FF2B5EF4-FFF2-40B4-BE49-F238E27FC236}">
                <a16:creationId xmlns:a16="http://schemas.microsoft.com/office/drawing/2014/main" id="{70EAE32C-01B9-4D24-8F7D-680E6749ACEE}"/>
              </a:ext>
            </a:extLst>
          </p:cNvPr>
          <p:cNvSpPr>
            <a:spLocks noGrp="1"/>
          </p:cNvSpPr>
          <p:nvPr>
            <p:ph idx="1"/>
          </p:nvPr>
        </p:nvSpPr>
        <p:spPr/>
        <p:txBody>
          <a:bodyPr>
            <a:normAutofit fontScale="85000" lnSpcReduction="20000"/>
          </a:bodyPr>
          <a:lstStyle/>
          <a:p>
            <a:r>
              <a:rPr lang="en-IN" dirty="0">
                <a:latin typeface="Arial" panose="020B0604020202020204" pitchFamily="34" charset="0"/>
                <a:cs typeface="Arial" panose="020B0604020202020204" pitchFamily="34" charset="0"/>
              </a:rPr>
              <a:t>Raghu Prasad – BE, MS</a:t>
            </a:r>
          </a:p>
          <a:p>
            <a:r>
              <a:rPr lang="en-IN" dirty="0">
                <a:latin typeface="Arial" panose="020B0604020202020204" pitchFamily="34" charset="0"/>
                <a:cs typeface="Arial" panose="020B0604020202020204" pitchFamily="34" charset="0"/>
              </a:rPr>
              <a:t>Total of 24 years of experience</a:t>
            </a:r>
          </a:p>
          <a:p>
            <a:r>
              <a:rPr lang="en-IN" dirty="0">
                <a:latin typeface="Arial" panose="020B0604020202020204" pitchFamily="34" charset="0"/>
                <a:cs typeface="Arial" panose="020B0604020202020204" pitchFamily="34" charset="0"/>
              </a:rPr>
              <a:t>7 years as a lecturer in an Engineering College</a:t>
            </a:r>
          </a:p>
          <a:p>
            <a:r>
              <a:rPr lang="en-IN" dirty="0">
                <a:latin typeface="Arial" panose="020B0604020202020204" pitchFamily="34" charset="0"/>
                <a:cs typeface="Arial" panose="020B0604020202020204" pitchFamily="34" charset="0"/>
              </a:rPr>
              <a:t>17 Years into IT</a:t>
            </a:r>
          </a:p>
          <a:p>
            <a:r>
              <a:rPr lang="en-IN" dirty="0">
                <a:latin typeface="Arial" panose="020B0604020202020204" pitchFamily="34" charset="0"/>
                <a:cs typeface="Arial" panose="020B0604020202020204" pitchFamily="34" charset="0"/>
              </a:rPr>
              <a:t>Worked with companies like </a:t>
            </a:r>
            <a:r>
              <a:rPr lang="en-IN" dirty="0" err="1">
                <a:latin typeface="Arial" panose="020B0604020202020204" pitchFamily="34" charset="0"/>
                <a:cs typeface="Arial" panose="020B0604020202020204" pitchFamily="34" charset="0"/>
              </a:rPr>
              <a:t>CISCO,CSC,ICICI,First</a:t>
            </a:r>
            <a:r>
              <a:rPr lang="en-IN" dirty="0">
                <a:latin typeface="Arial" panose="020B0604020202020204" pitchFamily="34" charset="0"/>
                <a:cs typeface="Arial" panose="020B0604020202020204" pitchFamily="34" charset="0"/>
              </a:rPr>
              <a:t> Apex – NTT Data</a:t>
            </a:r>
          </a:p>
          <a:p>
            <a:r>
              <a:rPr lang="en-IN" dirty="0">
                <a:latin typeface="Arial" panose="020B0604020202020204" pitchFamily="34" charset="0"/>
                <a:cs typeface="Arial" panose="020B0604020202020204" pitchFamily="34" charset="0"/>
              </a:rPr>
              <a:t>Currently into Corporate training and consultancy</a:t>
            </a:r>
          </a:p>
          <a:p>
            <a:r>
              <a:rPr lang="en-IN" dirty="0">
                <a:latin typeface="Arial" panose="020B0604020202020204" pitchFamily="34" charset="0"/>
                <a:cs typeface="Arial" panose="020B0604020202020204" pitchFamily="34" charset="0"/>
              </a:rPr>
              <a:t>Worked with corporates and public sector</a:t>
            </a:r>
          </a:p>
          <a:p>
            <a:r>
              <a:rPr lang="en-IN" b="1" dirty="0">
                <a:latin typeface="Arial" panose="020B0604020202020204" pitchFamily="34" charset="0"/>
                <a:cs typeface="Arial" panose="020B0604020202020204" pitchFamily="34" charset="0"/>
              </a:rPr>
              <a:t>Service Offerings </a:t>
            </a:r>
            <a:r>
              <a:rPr lang="en-IN" dirty="0">
                <a:latin typeface="Arial" panose="020B0604020202020204" pitchFamily="34" charset="0"/>
                <a:cs typeface="Arial" panose="020B0604020202020204" pitchFamily="34" charset="0"/>
              </a:rPr>
              <a:t>– In person/On-line/Corporate/Academic Institutes</a:t>
            </a:r>
          </a:p>
          <a:p>
            <a:r>
              <a:rPr lang="en-IN" b="1" dirty="0">
                <a:latin typeface="Arial" panose="020B0604020202020204" pitchFamily="34" charset="0"/>
                <a:cs typeface="Arial" panose="020B0604020202020204" pitchFamily="34" charset="0"/>
              </a:rPr>
              <a:t>Technologies</a:t>
            </a:r>
            <a:r>
              <a:rPr lang="en-IN" dirty="0">
                <a:latin typeface="Arial" panose="020B0604020202020204" pitchFamily="34" charset="0"/>
                <a:cs typeface="Arial" panose="020B0604020202020204" pitchFamily="34" charset="0"/>
              </a:rPr>
              <a:t> – </a:t>
            </a:r>
            <a:r>
              <a:rPr lang="en-IN" dirty="0" err="1">
                <a:latin typeface="Arial" panose="020B0604020202020204" pitchFamily="34" charset="0"/>
                <a:cs typeface="Arial" panose="020B0604020202020204" pitchFamily="34" charset="0"/>
              </a:rPr>
              <a:t>Java,Python,Web</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technologies,Java</a:t>
            </a:r>
            <a:r>
              <a:rPr lang="en-IN" dirty="0">
                <a:latin typeface="Arial" panose="020B0604020202020204" pitchFamily="34" charset="0"/>
                <a:cs typeface="Arial" panose="020B0604020202020204" pitchFamily="34" charset="0"/>
              </a:rPr>
              <a:t> Script technologies (MEAN stack),</a:t>
            </a:r>
            <a:r>
              <a:rPr lang="en-IN" dirty="0" err="1">
                <a:latin typeface="Arial" panose="020B0604020202020204" pitchFamily="34" charset="0"/>
                <a:cs typeface="Arial" panose="020B0604020202020204" pitchFamily="34" charset="0"/>
              </a:rPr>
              <a:t>IOT,Test</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Automation,Machine</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Learning,Artificial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Intelligence,ERP</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Customers</a:t>
            </a:r>
            <a:r>
              <a:rPr lang="en-IN" dirty="0">
                <a:latin typeface="Arial" panose="020B0604020202020204" pitchFamily="34" charset="0"/>
                <a:cs typeface="Arial" panose="020B0604020202020204" pitchFamily="34" charset="0"/>
              </a:rPr>
              <a:t> – L &amp; </a:t>
            </a:r>
            <a:r>
              <a:rPr lang="en-IN" dirty="0" err="1">
                <a:latin typeface="Arial" panose="020B0604020202020204" pitchFamily="34" charset="0"/>
                <a:cs typeface="Arial" panose="020B0604020202020204" pitchFamily="34" charset="0"/>
              </a:rPr>
              <a:t>T,NextGen,Incarnus,BGS-IT,Sindhi</a:t>
            </a:r>
            <a:r>
              <a:rPr lang="en-IN" dirty="0">
                <a:latin typeface="Arial" panose="020B0604020202020204" pitchFamily="34" charset="0"/>
                <a:cs typeface="Arial" panose="020B0604020202020204" pitchFamily="34" charset="0"/>
              </a:rPr>
              <a:t> College</a:t>
            </a:r>
          </a:p>
          <a:p>
            <a:endParaRPr lang="en-IN" dirty="0"/>
          </a:p>
          <a:p>
            <a:pPr marL="0" indent="0">
              <a:buNone/>
            </a:pPr>
            <a:endParaRPr lang="en-IN" dirty="0"/>
          </a:p>
        </p:txBody>
      </p:sp>
      <p:pic>
        <p:nvPicPr>
          <p:cNvPr id="5" name="Picture 4">
            <a:extLst>
              <a:ext uri="{FF2B5EF4-FFF2-40B4-BE49-F238E27FC236}">
                <a16:creationId xmlns:a16="http://schemas.microsoft.com/office/drawing/2014/main" id="{0654D7DE-1A90-4635-B9D2-52FDA6B08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3663" y="18122"/>
            <a:ext cx="3111949" cy="783737"/>
          </a:xfrm>
          <a:prstGeom prst="rect">
            <a:avLst/>
          </a:prstGeom>
        </p:spPr>
      </p:pic>
    </p:spTree>
    <p:extLst>
      <p:ext uri="{BB962C8B-B14F-4D97-AF65-F5344CB8AC3E}">
        <p14:creationId xmlns:p14="http://schemas.microsoft.com/office/powerpoint/2010/main" val="1403244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B4B5-6A2B-4D8F-988E-5533CC0BAA17}"/>
              </a:ext>
            </a:extLst>
          </p:cNvPr>
          <p:cNvSpPr>
            <a:spLocks noGrp="1"/>
          </p:cNvSpPr>
          <p:nvPr>
            <p:ph type="title"/>
          </p:nvPr>
        </p:nvSpPr>
        <p:spPr/>
        <p:txBody>
          <a:bodyPr/>
          <a:lstStyle/>
          <a:p>
            <a:r>
              <a:rPr lang="en-IN" b="1" dirty="0"/>
              <a:t>Raspberry pi</a:t>
            </a:r>
          </a:p>
        </p:txBody>
      </p:sp>
      <p:pic>
        <p:nvPicPr>
          <p:cNvPr id="7" name="Content Placeholder 6">
            <a:extLst>
              <a:ext uri="{FF2B5EF4-FFF2-40B4-BE49-F238E27FC236}">
                <a16:creationId xmlns:a16="http://schemas.microsoft.com/office/drawing/2014/main" id="{950FA2AB-87F8-438F-9A77-37B6DD1180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4538" y="1825624"/>
            <a:ext cx="10762937" cy="4530725"/>
          </a:xfrm>
        </p:spPr>
      </p:pic>
      <p:sp>
        <p:nvSpPr>
          <p:cNvPr id="4" name="Footer Placeholder 3">
            <a:extLst>
              <a:ext uri="{FF2B5EF4-FFF2-40B4-BE49-F238E27FC236}">
                <a16:creationId xmlns:a16="http://schemas.microsoft.com/office/drawing/2014/main" id="{D8A655FF-C625-4D75-AF17-E471AB829B74}"/>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3B7AC6D8-050F-457F-A1E3-7B0CD62D23B8}"/>
              </a:ext>
            </a:extLst>
          </p:cNvPr>
          <p:cNvSpPr>
            <a:spLocks noGrp="1"/>
          </p:cNvSpPr>
          <p:nvPr>
            <p:ph type="sldNum" sz="quarter" idx="12"/>
          </p:nvPr>
        </p:nvSpPr>
        <p:spPr/>
        <p:txBody>
          <a:bodyPr/>
          <a:lstStyle/>
          <a:p>
            <a:fld id="{D300B680-4920-456B-94E7-EB6DEF2EAF04}" type="slidenum">
              <a:rPr lang="en-IN" smtClean="0"/>
              <a:t>20</a:t>
            </a:fld>
            <a:endParaRPr lang="en-IN"/>
          </a:p>
        </p:txBody>
      </p:sp>
    </p:spTree>
    <p:extLst>
      <p:ext uri="{BB962C8B-B14F-4D97-AF65-F5344CB8AC3E}">
        <p14:creationId xmlns:p14="http://schemas.microsoft.com/office/powerpoint/2010/main" val="2051662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B4B5-6A2B-4D8F-988E-5533CC0BAA17}"/>
              </a:ext>
            </a:extLst>
          </p:cNvPr>
          <p:cNvSpPr>
            <a:spLocks noGrp="1"/>
          </p:cNvSpPr>
          <p:nvPr>
            <p:ph type="title"/>
          </p:nvPr>
        </p:nvSpPr>
        <p:spPr/>
        <p:txBody>
          <a:bodyPr/>
          <a:lstStyle/>
          <a:p>
            <a:r>
              <a:rPr lang="en-IN" b="1" dirty="0"/>
              <a:t>Projects on Raspberry pi</a:t>
            </a:r>
          </a:p>
        </p:txBody>
      </p:sp>
      <p:sp>
        <p:nvSpPr>
          <p:cNvPr id="4" name="Footer Placeholder 3">
            <a:extLst>
              <a:ext uri="{FF2B5EF4-FFF2-40B4-BE49-F238E27FC236}">
                <a16:creationId xmlns:a16="http://schemas.microsoft.com/office/drawing/2014/main" id="{D8A655FF-C625-4D75-AF17-E471AB829B74}"/>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3B7AC6D8-050F-457F-A1E3-7B0CD62D23B8}"/>
              </a:ext>
            </a:extLst>
          </p:cNvPr>
          <p:cNvSpPr>
            <a:spLocks noGrp="1"/>
          </p:cNvSpPr>
          <p:nvPr>
            <p:ph type="sldNum" sz="quarter" idx="12"/>
          </p:nvPr>
        </p:nvSpPr>
        <p:spPr/>
        <p:txBody>
          <a:bodyPr/>
          <a:lstStyle/>
          <a:p>
            <a:fld id="{D300B680-4920-456B-94E7-EB6DEF2EAF04}" type="slidenum">
              <a:rPr lang="en-IN" smtClean="0"/>
              <a:t>21</a:t>
            </a:fld>
            <a:endParaRPr lang="en-IN"/>
          </a:p>
        </p:txBody>
      </p:sp>
      <p:sp>
        <p:nvSpPr>
          <p:cNvPr id="8" name="Rectangle 1">
            <a:extLst>
              <a:ext uri="{FF2B5EF4-FFF2-40B4-BE49-F238E27FC236}">
                <a16:creationId xmlns:a16="http://schemas.microsoft.com/office/drawing/2014/main" id="{86046934-243B-4552-BB78-3990F61B79F3}"/>
              </a:ext>
            </a:extLst>
          </p:cNvPr>
          <p:cNvSpPr>
            <a:spLocks noGrp="1" noChangeArrowheads="1"/>
          </p:cNvSpPr>
          <p:nvPr>
            <p:ph idx="1"/>
          </p:nvPr>
        </p:nvSpPr>
        <p:spPr bwMode="auto">
          <a:xfrm>
            <a:off x="838200" y="2123857"/>
            <a:ext cx="10731207" cy="37548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lang="en-US" altLang="en-US" sz="1400" b="1" dirty="0">
                <a:solidFill>
                  <a:srgbClr val="3F3F3F"/>
                </a:solidFill>
                <a:latin typeface="Open Sans"/>
              </a:rPr>
              <a:t>http://www.trustedreviews.com/opinion/best-raspberry-pi-projects-pi-3-pi-zero-2949390</a:t>
            </a:r>
            <a:endParaRPr kumimoji="0" lang="en-US" altLang="en-US" sz="1400" b="1" i="0" u="none" strike="noStrike" cap="none" normalizeH="0" baseline="0" dirty="0">
              <a:ln>
                <a:noFill/>
              </a:ln>
              <a:solidFill>
                <a:srgbClr val="3F3F3F"/>
              </a:solidFill>
              <a:effectLst/>
              <a:latin typeface="Open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F3F3F"/>
                </a:solidFill>
                <a:effectLst/>
                <a:latin typeface="Open Sans"/>
              </a:rPr>
              <a:t>An Amazon Alexa-powered dash cam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F3F3F"/>
                </a:solidFill>
                <a:effectLst/>
                <a:latin typeface="Open Sans"/>
              </a:rPr>
              <a:t>An electric skateboard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F3F3F"/>
                </a:solidFill>
                <a:effectLst/>
                <a:latin typeface="Open Sans"/>
              </a:rPr>
              <a:t>A disposable GIF camera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F3F3F"/>
                </a:solidFill>
                <a:effectLst/>
                <a:latin typeface="Open Sans"/>
              </a:rPr>
              <a:t>An electronic chess board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F3F3F"/>
                </a:solidFill>
                <a:effectLst/>
                <a:latin typeface="Open Sans"/>
              </a:rPr>
              <a:t>A </a:t>
            </a:r>
            <a:r>
              <a:rPr kumimoji="0" lang="en-US" altLang="en-US" sz="1400" b="1" i="0" u="none" strike="noStrike" cap="none" normalizeH="0" baseline="0" dirty="0" err="1">
                <a:ln>
                  <a:noFill/>
                </a:ln>
                <a:solidFill>
                  <a:srgbClr val="3F3F3F"/>
                </a:solidFill>
                <a:effectLst/>
                <a:latin typeface="Open Sans"/>
              </a:rPr>
              <a:t>Kodi</a:t>
            </a:r>
            <a:r>
              <a:rPr kumimoji="0" lang="en-US" altLang="en-US" sz="1400" b="1" i="0" u="none" strike="noStrike" cap="none" normalizeH="0" baseline="0" dirty="0">
                <a:ln>
                  <a:noFill/>
                </a:ln>
                <a:solidFill>
                  <a:srgbClr val="3F3F3F"/>
                </a:solidFill>
                <a:effectLst/>
                <a:latin typeface="Open Sans"/>
              </a:rPr>
              <a:t> media </a:t>
            </a:r>
            <a:r>
              <a:rPr kumimoji="0" lang="en-US" altLang="en-US" sz="1400" b="1" i="0" u="none" strike="noStrike" cap="none" normalizeH="0" baseline="0" dirty="0" err="1">
                <a:ln>
                  <a:noFill/>
                </a:ln>
                <a:solidFill>
                  <a:srgbClr val="3F3F3F"/>
                </a:solidFill>
                <a:effectLst/>
                <a:latin typeface="Open Sans"/>
              </a:rPr>
              <a:t>centre</a:t>
            </a:r>
            <a:endParaRPr kumimoji="0" lang="en-US" altLang="en-US" sz="1400" b="1" i="0" u="none" strike="noStrike" cap="none" normalizeH="0" baseline="0" dirty="0">
              <a:ln>
                <a:noFill/>
              </a:ln>
              <a:solidFill>
                <a:srgbClr val="3F3F3F"/>
              </a:solidFill>
              <a:effectLst/>
              <a:latin typeface="Open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F3F3F"/>
                </a:solidFill>
                <a:effectLst/>
                <a:latin typeface="Open Sans"/>
              </a:rPr>
              <a:t>A DIY NES Classic Mini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F3F3F"/>
                </a:solidFill>
                <a:effectLst/>
                <a:latin typeface="Open Sans"/>
              </a:rPr>
              <a:t>A digital DJ system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F3F3F"/>
                </a:solidFill>
                <a:effectLst/>
                <a:latin typeface="Open Sans"/>
              </a:rPr>
              <a:t>Automated entrance music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F3F3F"/>
                </a:solidFill>
                <a:effectLst/>
                <a:latin typeface="Open Sans"/>
              </a:rPr>
              <a:t>A robot arm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F3F3F"/>
                </a:solidFill>
                <a:effectLst/>
                <a:latin typeface="Open Sans"/>
              </a:rPr>
              <a:t>Multiroom audio for under £100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F3F3F"/>
                </a:solidFill>
                <a:effectLst/>
                <a:latin typeface="Open Sans"/>
              </a:rPr>
              <a:t>A walkie-talkie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F3F3F"/>
                </a:solidFill>
                <a:effectLst/>
                <a:latin typeface="Open Sans"/>
              </a:rPr>
              <a:t>A film-to-digital transfer system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F3F3F"/>
                </a:solidFill>
                <a:effectLst/>
                <a:latin typeface="Open Sans"/>
              </a:rPr>
              <a:t>A tiny retro games console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F3F3F"/>
                </a:solidFill>
                <a:effectLst/>
                <a:latin typeface="Open Sans"/>
              </a:rPr>
              <a:t>A magic mirror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rgbClr val="3F3F3F"/>
                </a:solidFill>
                <a:effectLst/>
                <a:latin typeface="Open Sans"/>
              </a:rPr>
              <a:t>A mini retro Macintosh</a:t>
            </a:r>
            <a:br>
              <a:rPr kumimoji="0" lang="en-US" altLang="en-US" sz="1400" b="1" i="0" u="none" strike="noStrike" cap="none" normalizeH="0" baseline="0" dirty="0">
                <a:ln>
                  <a:noFill/>
                </a:ln>
                <a:solidFill>
                  <a:srgbClr val="3F3F3F"/>
                </a:solidFill>
                <a:effectLst/>
                <a:latin typeface="Open Sans"/>
              </a:rPr>
            </a:br>
            <a:r>
              <a:rPr kumimoji="0" lang="en-US" altLang="en-US" sz="1400" b="1" i="0" u="none" strike="noStrike" cap="none" normalizeH="0" baseline="0" dirty="0">
                <a:ln>
                  <a:noFill/>
                </a:ln>
                <a:solidFill>
                  <a:srgbClr val="3F3F3F"/>
                </a:solidFill>
                <a:effectLst/>
                <a:latin typeface="Open Sans"/>
              </a:rPr>
              <a:t>Read more at http://www.trustedreviews.com/opinion/best-raspberry-pi-projects-pi-3-pi-zero-2949390#WlFlr3fl5UFfl88j.99</a:t>
            </a:r>
            <a:r>
              <a:rPr kumimoji="0" lang="en-US" altLang="en-US" sz="1400" b="1" i="0" u="none" strike="noStrike" cap="none" normalizeH="0" baseline="0" dirty="0">
                <a:ln>
                  <a:noFill/>
                </a:ln>
                <a:solidFill>
                  <a:schemeClr val="tx1"/>
                </a:solidFill>
                <a:effectLst/>
              </a:rPr>
              <a:t> </a:t>
            </a:r>
            <a:endParaRPr kumimoji="0" lang="en-US" altLang="en-US" sz="1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5586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Cloud Computing</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r>
              <a:rPr lang="en-IN" dirty="0"/>
              <a:t>Cloud computing is an information technology paradigm that enables access to shared pools of configurable system resources and higher-level services that can be rapidly provisioned with minimal management effort, often over the Internet</a:t>
            </a:r>
          </a:p>
          <a:p>
            <a:r>
              <a:rPr lang="en-IN" dirty="0"/>
              <a:t>In other words it is use of remote servers on the internet to store, manage and process data rather than a local server or your personal computer.</a:t>
            </a:r>
          </a:p>
          <a:p>
            <a:r>
              <a:rPr lang="en-IN" dirty="0"/>
              <a:t>Cloud computing relies on sharing of resources to achieve coherence and </a:t>
            </a:r>
            <a:r>
              <a:rPr lang="en-IN" dirty="0">
                <a:hlinkClick r:id="rId3" tooltip="Economies of scale"/>
              </a:rPr>
              <a:t>economies of scale</a:t>
            </a:r>
            <a:r>
              <a:rPr lang="en-IN" dirty="0"/>
              <a:t>, similar to a </a:t>
            </a:r>
            <a:r>
              <a:rPr lang="en-IN" dirty="0">
                <a:hlinkClick r:id="rId4" tooltip="Public utility"/>
              </a:rPr>
              <a:t>public utility</a:t>
            </a:r>
            <a:r>
              <a:rPr lang="en-IN" dirty="0"/>
              <a:t>.</a:t>
            </a: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22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2582354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Cloud Computing</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23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10" name="Picture 9">
            <a:extLst>
              <a:ext uri="{FF2B5EF4-FFF2-40B4-BE49-F238E27FC236}">
                <a16:creationId xmlns:a16="http://schemas.microsoft.com/office/drawing/2014/main" id="{80625131-56D5-452E-95A1-D72F0FBB19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989" y="1825625"/>
            <a:ext cx="10456022" cy="4530726"/>
          </a:xfrm>
          <a:prstGeom prst="rect">
            <a:avLst/>
          </a:prstGeom>
        </p:spPr>
      </p:pic>
    </p:spTree>
    <p:extLst>
      <p:ext uri="{BB962C8B-B14F-4D97-AF65-F5344CB8AC3E}">
        <p14:creationId xmlns:p14="http://schemas.microsoft.com/office/powerpoint/2010/main" val="297293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Cloud Models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lnSpcReduction="10000"/>
          </a:bodyPr>
          <a:lstStyle/>
          <a:p>
            <a:r>
              <a:rPr lang="en-IN" dirty="0"/>
              <a:t>Cloud Models is of two types  namely</a:t>
            </a:r>
          </a:p>
          <a:p>
            <a:r>
              <a:rPr lang="en-IN" dirty="0"/>
              <a:t>Service Models</a:t>
            </a:r>
          </a:p>
          <a:p>
            <a:pPr lvl="1"/>
            <a:r>
              <a:rPr lang="en-IN" dirty="0"/>
              <a:t>Infrastructure As A Service (IaaS )</a:t>
            </a:r>
          </a:p>
          <a:p>
            <a:pPr lvl="1"/>
            <a:r>
              <a:rPr lang="en-IN" dirty="0"/>
              <a:t>Platform As A Service (PaaS)</a:t>
            </a:r>
          </a:p>
          <a:p>
            <a:pPr lvl="1"/>
            <a:r>
              <a:rPr lang="en-IN" dirty="0"/>
              <a:t>Software As A Service (SaaS)</a:t>
            </a:r>
          </a:p>
          <a:p>
            <a:r>
              <a:rPr lang="en-IN" dirty="0"/>
              <a:t>Deployment Models</a:t>
            </a:r>
          </a:p>
          <a:p>
            <a:pPr lvl="1"/>
            <a:r>
              <a:rPr lang="en-IN" dirty="0"/>
              <a:t>Public Cloud</a:t>
            </a:r>
          </a:p>
          <a:p>
            <a:pPr lvl="1"/>
            <a:r>
              <a:rPr lang="en-IN" dirty="0"/>
              <a:t>Community Cloud</a:t>
            </a:r>
          </a:p>
          <a:p>
            <a:pPr lvl="1"/>
            <a:r>
              <a:rPr lang="en-IN" dirty="0"/>
              <a:t>Hybrid Cloud</a:t>
            </a:r>
          </a:p>
          <a:p>
            <a:pPr lvl="1"/>
            <a:r>
              <a:rPr lang="en-IN" dirty="0"/>
              <a:t>Private Cloud</a:t>
            </a: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24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597886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Cloud Models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25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14" name="Picture 13">
            <a:extLst>
              <a:ext uri="{FF2B5EF4-FFF2-40B4-BE49-F238E27FC236}">
                <a16:creationId xmlns:a16="http://schemas.microsoft.com/office/drawing/2014/main" id="{2722B54F-FB41-4194-81A7-4412DCA0A3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523070"/>
            <a:ext cx="4774809" cy="4833280"/>
          </a:xfrm>
          <a:prstGeom prst="rect">
            <a:avLst/>
          </a:prstGeom>
        </p:spPr>
      </p:pic>
      <p:pic>
        <p:nvPicPr>
          <p:cNvPr id="16" name="Picture 15">
            <a:extLst>
              <a:ext uri="{FF2B5EF4-FFF2-40B4-BE49-F238E27FC236}">
                <a16:creationId xmlns:a16="http://schemas.microsoft.com/office/drawing/2014/main" id="{936E67D9-DBE8-4515-A196-1331F4249E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3010" y="1825625"/>
            <a:ext cx="6558534" cy="4351338"/>
          </a:xfrm>
          <a:prstGeom prst="rect">
            <a:avLst/>
          </a:prstGeom>
        </p:spPr>
      </p:pic>
    </p:spTree>
    <p:extLst>
      <p:ext uri="{BB962C8B-B14F-4D97-AF65-F5344CB8AC3E}">
        <p14:creationId xmlns:p14="http://schemas.microsoft.com/office/powerpoint/2010/main" val="906273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Cloud Models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26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12" name="Picture 11">
            <a:extLst>
              <a:ext uri="{FF2B5EF4-FFF2-40B4-BE49-F238E27FC236}">
                <a16:creationId xmlns:a16="http://schemas.microsoft.com/office/drawing/2014/main" id="{8B659726-32DD-47CF-9911-E5AD031F6E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4905" y="1870075"/>
            <a:ext cx="7329267" cy="4179033"/>
          </a:xfrm>
          <a:prstGeom prst="rect">
            <a:avLst/>
          </a:prstGeom>
        </p:spPr>
      </p:pic>
    </p:spTree>
    <p:extLst>
      <p:ext uri="{BB962C8B-B14F-4D97-AF65-F5344CB8AC3E}">
        <p14:creationId xmlns:p14="http://schemas.microsoft.com/office/powerpoint/2010/main" val="4056416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Cloud Models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27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9254" y="18119"/>
            <a:ext cx="3182289" cy="1325563"/>
          </a:xfrm>
          <a:prstGeom prst="rect">
            <a:avLst/>
          </a:prstGeom>
        </p:spPr>
      </p:pic>
      <p:pic>
        <p:nvPicPr>
          <p:cNvPr id="9" name="Picture 8">
            <a:extLst>
              <a:ext uri="{FF2B5EF4-FFF2-40B4-BE49-F238E27FC236}">
                <a16:creationId xmlns:a16="http://schemas.microsoft.com/office/drawing/2014/main" id="{E84679CF-1BFA-4CC7-BC5A-294F2E5482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061" y="1543050"/>
            <a:ext cx="8855765" cy="3771900"/>
          </a:xfrm>
          <a:prstGeom prst="rect">
            <a:avLst/>
          </a:prstGeom>
        </p:spPr>
      </p:pic>
    </p:spTree>
    <p:extLst>
      <p:ext uri="{BB962C8B-B14F-4D97-AF65-F5344CB8AC3E}">
        <p14:creationId xmlns:p14="http://schemas.microsoft.com/office/powerpoint/2010/main" val="341329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Cloud Market share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28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9254" y="18119"/>
            <a:ext cx="3182289" cy="1325563"/>
          </a:xfrm>
          <a:prstGeom prst="rect">
            <a:avLst/>
          </a:prstGeom>
        </p:spPr>
      </p:pic>
      <p:pic>
        <p:nvPicPr>
          <p:cNvPr id="8" name="Picture 7">
            <a:extLst>
              <a:ext uri="{FF2B5EF4-FFF2-40B4-BE49-F238E27FC236}">
                <a16:creationId xmlns:a16="http://schemas.microsoft.com/office/drawing/2014/main" id="{110CB587-2A87-461D-A5E5-803DF184A5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817" y="1490662"/>
            <a:ext cx="8468139" cy="3876675"/>
          </a:xfrm>
          <a:prstGeom prst="rect">
            <a:avLst/>
          </a:prstGeom>
        </p:spPr>
      </p:pic>
    </p:spTree>
    <p:extLst>
      <p:ext uri="{BB962C8B-B14F-4D97-AF65-F5344CB8AC3E}">
        <p14:creationId xmlns:p14="http://schemas.microsoft.com/office/powerpoint/2010/main" val="2778119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Cloud Market share - SaaS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29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9254" y="18119"/>
            <a:ext cx="3182289" cy="1325563"/>
          </a:xfrm>
          <a:prstGeom prst="rect">
            <a:avLst/>
          </a:prstGeom>
        </p:spPr>
      </p:pic>
      <p:pic>
        <p:nvPicPr>
          <p:cNvPr id="9" name="Picture 8">
            <a:extLst>
              <a:ext uri="{FF2B5EF4-FFF2-40B4-BE49-F238E27FC236}">
                <a16:creationId xmlns:a16="http://schemas.microsoft.com/office/drawing/2014/main" id="{A1110C3E-1512-4E58-89E2-E0AA5896AD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913" y="1523069"/>
            <a:ext cx="9978887" cy="4491968"/>
          </a:xfrm>
          <a:prstGeom prst="rect">
            <a:avLst/>
          </a:prstGeom>
        </p:spPr>
      </p:pic>
    </p:spTree>
    <p:extLst>
      <p:ext uri="{BB962C8B-B14F-4D97-AF65-F5344CB8AC3E}">
        <p14:creationId xmlns:p14="http://schemas.microsoft.com/office/powerpoint/2010/main" val="1445096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Topics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lnSpcReduction="10000"/>
          </a:bodyPr>
          <a:lstStyle/>
          <a:p>
            <a:r>
              <a:rPr lang="en-IN" b="1" i="1" dirty="0">
                <a:solidFill>
                  <a:srgbClr val="C00000"/>
                </a:solidFill>
                <a:latin typeface="Arial" panose="020B0604020202020204" pitchFamily="34" charset="0"/>
                <a:cs typeface="Arial" panose="020B0604020202020204" pitchFamily="34" charset="0"/>
              </a:rPr>
              <a:t>Communication protocols – Deep dive</a:t>
            </a:r>
          </a:p>
          <a:p>
            <a:r>
              <a:rPr lang="en-IN" b="1" i="1" dirty="0">
                <a:solidFill>
                  <a:srgbClr val="C00000"/>
                </a:solidFill>
                <a:latin typeface="Arial" panose="020B0604020202020204" pitchFamily="34" charset="0"/>
                <a:cs typeface="Arial" panose="020B0604020202020204" pitchFamily="34" charset="0"/>
              </a:rPr>
              <a:t>Cloud Computing</a:t>
            </a:r>
          </a:p>
          <a:p>
            <a:r>
              <a:rPr lang="en-IN" b="1" i="1" dirty="0">
                <a:solidFill>
                  <a:srgbClr val="C00000"/>
                </a:solidFill>
                <a:latin typeface="Arial" panose="020B0604020202020204" pitchFamily="34" charset="0"/>
                <a:cs typeface="Arial" panose="020B0604020202020204" pitchFamily="34" charset="0"/>
              </a:rPr>
              <a:t>IoT Platforms</a:t>
            </a:r>
          </a:p>
          <a:p>
            <a:r>
              <a:rPr lang="en-IN" b="1" i="1" dirty="0">
                <a:solidFill>
                  <a:srgbClr val="C00000"/>
                </a:solidFill>
                <a:latin typeface="Arial" panose="020B0604020202020204" pitchFamily="34" charset="0"/>
                <a:cs typeface="Arial" panose="020B0604020202020204" pitchFamily="34" charset="0"/>
              </a:rPr>
              <a:t>IoT Consortiums</a:t>
            </a:r>
          </a:p>
          <a:p>
            <a:r>
              <a:rPr lang="en-IN" b="1" i="1" dirty="0">
                <a:solidFill>
                  <a:srgbClr val="C00000"/>
                </a:solidFill>
                <a:latin typeface="Arial" panose="020B0604020202020204" pitchFamily="34" charset="0"/>
                <a:cs typeface="Arial" panose="020B0604020202020204" pitchFamily="34" charset="0"/>
              </a:rPr>
              <a:t>AWS IoT Deep dive</a:t>
            </a:r>
          </a:p>
          <a:p>
            <a:r>
              <a:rPr lang="en-IN" b="1" i="1" dirty="0">
                <a:solidFill>
                  <a:srgbClr val="C00000"/>
                </a:solidFill>
                <a:latin typeface="Arial" panose="020B0604020202020204" pitchFamily="34" charset="0"/>
                <a:cs typeface="Arial" panose="020B0604020202020204" pitchFamily="34" charset="0"/>
              </a:rPr>
              <a:t>Data analysis</a:t>
            </a:r>
          </a:p>
          <a:p>
            <a:r>
              <a:rPr lang="en-IN" b="1" i="1" dirty="0">
                <a:solidFill>
                  <a:srgbClr val="C00000"/>
                </a:solidFill>
                <a:latin typeface="Arial" panose="020B0604020202020204" pitchFamily="34" charset="0"/>
                <a:cs typeface="Arial" panose="020B0604020202020204" pitchFamily="34" charset="0"/>
              </a:rPr>
              <a:t>Design Considerations and IoT Security</a:t>
            </a:r>
          </a:p>
          <a:p>
            <a:r>
              <a:rPr lang="en-IN" b="1" i="1" dirty="0">
                <a:solidFill>
                  <a:srgbClr val="C00000"/>
                </a:solidFill>
                <a:latin typeface="Arial" panose="020B0604020202020204" pitchFamily="34" charset="0"/>
                <a:cs typeface="Arial" panose="020B0604020202020204" pitchFamily="34" charset="0"/>
              </a:rPr>
              <a:t>IoT Opportunities</a:t>
            </a:r>
          </a:p>
          <a:p>
            <a:r>
              <a:rPr lang="en-IN" b="1" i="1" dirty="0">
                <a:solidFill>
                  <a:srgbClr val="C00000"/>
                </a:solidFill>
                <a:latin typeface="Arial" panose="020B0604020202020204" pitchFamily="34" charset="0"/>
                <a:cs typeface="Arial" panose="020B0604020202020204" pitchFamily="34" charset="0"/>
              </a:rPr>
              <a:t>Demonstration </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7727" y="18119"/>
            <a:ext cx="3111949" cy="783737"/>
          </a:xfrm>
          <a:prstGeom prst="rect">
            <a:avLst/>
          </a:prstGeom>
        </p:spPr>
      </p:pic>
    </p:spTree>
    <p:extLst>
      <p:ext uri="{BB962C8B-B14F-4D97-AF65-F5344CB8AC3E}">
        <p14:creationId xmlns:p14="http://schemas.microsoft.com/office/powerpoint/2010/main" val="3691993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Amazon Web Services (AWS)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30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C32B13D9-33BA-4395-9BF2-A7324DE84B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7957" y="1523068"/>
            <a:ext cx="9303043" cy="5080931"/>
          </a:xfrm>
          <a:prstGeom prst="rect">
            <a:avLst/>
          </a:prstGeom>
        </p:spPr>
      </p:pic>
    </p:spTree>
    <p:extLst>
      <p:ext uri="{BB962C8B-B14F-4D97-AF65-F5344CB8AC3E}">
        <p14:creationId xmlns:p14="http://schemas.microsoft.com/office/powerpoint/2010/main" val="2621502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Amazon Web Services (AWS)</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https://aws.amazon.com/free/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3004517"/>
            <a:ext cx="10515600" cy="3172445"/>
          </a:xfrm>
        </p:spPr>
        <p:txBody>
          <a:bodyPr>
            <a:normAutofit/>
          </a:bodyPr>
          <a:lstStyle/>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31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22B3DADD-CF5C-45BA-A195-BE98277298F9}"/>
              </a:ext>
            </a:extLst>
          </p:cNvPr>
          <p:cNvPicPr>
            <a:picLocks noChangeAspect="1"/>
          </p:cNvPicPr>
          <p:nvPr/>
        </p:nvPicPr>
        <p:blipFill>
          <a:blip r:embed="rId4"/>
          <a:stretch>
            <a:fillRect/>
          </a:stretch>
        </p:blipFill>
        <p:spPr>
          <a:xfrm>
            <a:off x="0" y="1858780"/>
            <a:ext cx="12192000" cy="4997546"/>
          </a:xfrm>
          <a:prstGeom prst="rect">
            <a:avLst/>
          </a:prstGeom>
        </p:spPr>
      </p:pic>
    </p:spTree>
    <p:extLst>
      <p:ext uri="{BB962C8B-B14F-4D97-AF65-F5344CB8AC3E}">
        <p14:creationId xmlns:p14="http://schemas.microsoft.com/office/powerpoint/2010/main" val="2342276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Amazon Web Services (AWS)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32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B2B2B370-7680-42B1-A8F8-10F31319775F}"/>
              </a:ext>
            </a:extLst>
          </p:cNvPr>
          <p:cNvPicPr>
            <a:picLocks noChangeAspect="1"/>
          </p:cNvPicPr>
          <p:nvPr/>
        </p:nvPicPr>
        <p:blipFill>
          <a:blip r:embed="rId4"/>
          <a:stretch>
            <a:fillRect/>
          </a:stretch>
        </p:blipFill>
        <p:spPr>
          <a:xfrm>
            <a:off x="0" y="1470991"/>
            <a:ext cx="12192000" cy="5385335"/>
          </a:xfrm>
          <a:prstGeom prst="rect">
            <a:avLst/>
          </a:prstGeom>
        </p:spPr>
      </p:pic>
    </p:spTree>
    <p:extLst>
      <p:ext uri="{BB962C8B-B14F-4D97-AF65-F5344CB8AC3E}">
        <p14:creationId xmlns:p14="http://schemas.microsoft.com/office/powerpoint/2010/main" val="302223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Amazon Web Services (AWS)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33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F6F3D0C1-642B-4AD7-A6B3-0BFEE7D2B7FE}"/>
              </a:ext>
            </a:extLst>
          </p:cNvPr>
          <p:cNvPicPr>
            <a:picLocks noChangeAspect="1"/>
          </p:cNvPicPr>
          <p:nvPr/>
        </p:nvPicPr>
        <p:blipFill>
          <a:blip r:embed="rId4"/>
          <a:stretch>
            <a:fillRect/>
          </a:stretch>
        </p:blipFill>
        <p:spPr>
          <a:xfrm>
            <a:off x="0" y="1343682"/>
            <a:ext cx="12192000" cy="5512644"/>
          </a:xfrm>
          <a:prstGeom prst="rect">
            <a:avLst/>
          </a:prstGeom>
        </p:spPr>
      </p:pic>
    </p:spTree>
    <p:extLst>
      <p:ext uri="{BB962C8B-B14F-4D97-AF65-F5344CB8AC3E}">
        <p14:creationId xmlns:p14="http://schemas.microsoft.com/office/powerpoint/2010/main" val="3832574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AWS-Getting started</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r>
              <a:rPr lang="en-IN" dirty="0"/>
              <a:t>Sign  up using </a:t>
            </a:r>
            <a:r>
              <a:rPr lang="en-IN" dirty="0">
                <a:hlinkClick r:id="rId3"/>
              </a:rPr>
              <a:t>https://aws.amazon.com/</a:t>
            </a:r>
            <a:endParaRPr lang="en-IN" dirty="0"/>
          </a:p>
          <a:p>
            <a:r>
              <a:rPr lang="en-IN" dirty="0">
                <a:hlinkClick r:id="rId4"/>
              </a:rPr>
              <a:t>https://www.youtube.com/watch?v=ubCNZRNjhyo</a:t>
            </a:r>
            <a:endParaRPr lang="en-IN" dirty="0"/>
          </a:p>
          <a:p>
            <a:r>
              <a:rPr lang="en-IN" dirty="0"/>
              <a:t>Login</a:t>
            </a:r>
          </a:p>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34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B3385517-F9A4-4B69-9DE1-EA93CDF23D7B}"/>
              </a:ext>
            </a:extLst>
          </p:cNvPr>
          <p:cNvPicPr>
            <a:picLocks noChangeAspect="1"/>
          </p:cNvPicPr>
          <p:nvPr/>
        </p:nvPicPr>
        <p:blipFill>
          <a:blip r:embed="rId6"/>
          <a:stretch>
            <a:fillRect/>
          </a:stretch>
        </p:blipFill>
        <p:spPr>
          <a:xfrm>
            <a:off x="0" y="3429000"/>
            <a:ext cx="12192000" cy="3427326"/>
          </a:xfrm>
          <a:prstGeom prst="rect">
            <a:avLst/>
          </a:prstGeom>
        </p:spPr>
      </p:pic>
    </p:spTree>
    <p:extLst>
      <p:ext uri="{BB962C8B-B14F-4D97-AF65-F5344CB8AC3E}">
        <p14:creationId xmlns:p14="http://schemas.microsoft.com/office/powerpoint/2010/main" val="189345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AWS-Getting started</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r>
              <a:rPr lang="en-IN" dirty="0"/>
              <a:t>Click EC2-&gt;Launch Instance</a:t>
            </a:r>
          </a:p>
          <a:p>
            <a:endParaRPr lang="en-IN" dirty="0"/>
          </a:p>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35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A7C0E0D6-9616-4DA8-A471-4E5EA37CABF5}"/>
              </a:ext>
            </a:extLst>
          </p:cNvPr>
          <p:cNvPicPr>
            <a:picLocks noChangeAspect="1"/>
          </p:cNvPicPr>
          <p:nvPr/>
        </p:nvPicPr>
        <p:blipFill>
          <a:blip r:embed="rId4"/>
          <a:stretch>
            <a:fillRect/>
          </a:stretch>
        </p:blipFill>
        <p:spPr>
          <a:xfrm>
            <a:off x="0" y="2208628"/>
            <a:ext cx="12192000" cy="4647698"/>
          </a:xfrm>
          <a:prstGeom prst="rect">
            <a:avLst/>
          </a:prstGeom>
        </p:spPr>
      </p:pic>
    </p:spTree>
    <p:extLst>
      <p:ext uri="{BB962C8B-B14F-4D97-AF65-F5344CB8AC3E}">
        <p14:creationId xmlns:p14="http://schemas.microsoft.com/office/powerpoint/2010/main" val="3578309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AWS-Getting started</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r>
              <a:rPr lang="en-IN" dirty="0"/>
              <a:t>Click EC2-&gt;Launch Instance-&gt;amazon Linux</a:t>
            </a:r>
          </a:p>
          <a:p>
            <a:endParaRPr lang="en-IN" dirty="0"/>
          </a:p>
          <a:p>
            <a:endParaRPr lang="en-IN" dirty="0"/>
          </a:p>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36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E1CE9FF4-AA38-4849-A6F4-736FE23F3884}"/>
              </a:ext>
            </a:extLst>
          </p:cNvPr>
          <p:cNvPicPr>
            <a:picLocks noChangeAspect="1"/>
          </p:cNvPicPr>
          <p:nvPr/>
        </p:nvPicPr>
        <p:blipFill>
          <a:blip r:embed="rId4"/>
          <a:stretch>
            <a:fillRect/>
          </a:stretch>
        </p:blipFill>
        <p:spPr>
          <a:xfrm>
            <a:off x="0" y="2236763"/>
            <a:ext cx="12192000" cy="4619563"/>
          </a:xfrm>
          <a:prstGeom prst="rect">
            <a:avLst/>
          </a:prstGeom>
        </p:spPr>
      </p:pic>
    </p:spTree>
    <p:extLst>
      <p:ext uri="{BB962C8B-B14F-4D97-AF65-F5344CB8AC3E}">
        <p14:creationId xmlns:p14="http://schemas.microsoft.com/office/powerpoint/2010/main" val="3462052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AWS-Getting started</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r>
              <a:rPr lang="en-IN" dirty="0"/>
              <a:t>Click EC2-&gt;Launch Instance</a:t>
            </a:r>
          </a:p>
          <a:p>
            <a:endParaRPr lang="en-IN" dirty="0"/>
          </a:p>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37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A7C0E0D6-9616-4DA8-A471-4E5EA37CABF5}"/>
              </a:ext>
            </a:extLst>
          </p:cNvPr>
          <p:cNvPicPr>
            <a:picLocks noChangeAspect="1"/>
          </p:cNvPicPr>
          <p:nvPr/>
        </p:nvPicPr>
        <p:blipFill>
          <a:blip r:embed="rId4"/>
          <a:stretch>
            <a:fillRect/>
          </a:stretch>
        </p:blipFill>
        <p:spPr>
          <a:xfrm>
            <a:off x="0" y="2208628"/>
            <a:ext cx="12192000" cy="4647698"/>
          </a:xfrm>
          <a:prstGeom prst="rect">
            <a:avLst/>
          </a:prstGeom>
        </p:spPr>
      </p:pic>
    </p:spTree>
    <p:extLst>
      <p:ext uri="{BB962C8B-B14F-4D97-AF65-F5344CB8AC3E}">
        <p14:creationId xmlns:p14="http://schemas.microsoft.com/office/powerpoint/2010/main" val="1086329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AWS-Getting started</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r>
              <a:rPr lang="en-IN" dirty="0"/>
              <a:t>Click EC2-&gt;Launch Instance</a:t>
            </a:r>
          </a:p>
          <a:p>
            <a:endParaRPr lang="en-IN" dirty="0"/>
          </a:p>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38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6AE8A5E8-F998-4C93-9DC9-40BCB5195E80}"/>
              </a:ext>
            </a:extLst>
          </p:cNvPr>
          <p:cNvPicPr>
            <a:picLocks noChangeAspect="1"/>
          </p:cNvPicPr>
          <p:nvPr/>
        </p:nvPicPr>
        <p:blipFill>
          <a:blip r:embed="rId4"/>
          <a:stretch>
            <a:fillRect/>
          </a:stretch>
        </p:blipFill>
        <p:spPr>
          <a:xfrm>
            <a:off x="0" y="2264898"/>
            <a:ext cx="12192000" cy="4591428"/>
          </a:xfrm>
          <a:prstGeom prst="rect">
            <a:avLst/>
          </a:prstGeom>
        </p:spPr>
      </p:pic>
    </p:spTree>
    <p:extLst>
      <p:ext uri="{BB962C8B-B14F-4D97-AF65-F5344CB8AC3E}">
        <p14:creationId xmlns:p14="http://schemas.microsoft.com/office/powerpoint/2010/main" val="3113731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AWS-Getting started</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r>
              <a:rPr lang="en-IN" dirty="0"/>
              <a:t>Click EC2-&gt;Launch Instance</a:t>
            </a:r>
          </a:p>
          <a:p>
            <a:endParaRPr lang="en-IN" dirty="0"/>
          </a:p>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39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9183D997-6241-43F4-ADC3-39B92BCFEED4}"/>
              </a:ext>
            </a:extLst>
          </p:cNvPr>
          <p:cNvPicPr>
            <a:picLocks noChangeAspect="1"/>
          </p:cNvPicPr>
          <p:nvPr/>
        </p:nvPicPr>
        <p:blipFill>
          <a:blip r:embed="rId4"/>
          <a:stretch>
            <a:fillRect/>
          </a:stretch>
        </p:blipFill>
        <p:spPr>
          <a:xfrm>
            <a:off x="0" y="2264898"/>
            <a:ext cx="12192000" cy="4591428"/>
          </a:xfrm>
          <a:prstGeom prst="rect">
            <a:avLst/>
          </a:prstGeom>
        </p:spPr>
      </p:pic>
    </p:spTree>
    <p:extLst>
      <p:ext uri="{BB962C8B-B14F-4D97-AF65-F5344CB8AC3E}">
        <p14:creationId xmlns:p14="http://schemas.microsoft.com/office/powerpoint/2010/main" val="3853417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EF4A0-54C0-42FC-AA9D-018A6D9F68EB}"/>
              </a:ext>
            </a:extLst>
          </p:cNvPr>
          <p:cNvSpPr>
            <a:spLocks noGrp="1"/>
          </p:cNvSpPr>
          <p:nvPr>
            <p:ph type="title"/>
          </p:nvPr>
        </p:nvSpPr>
        <p:spPr/>
        <p:txBody>
          <a:bodyPr/>
          <a:lstStyle/>
          <a:p>
            <a:r>
              <a:rPr lang="en-IN" dirty="0"/>
              <a:t>Communication Protocol – MQTT – </a:t>
            </a:r>
            <a:r>
              <a:rPr lang="en-IN" dirty="0" err="1"/>
              <a:t>Deepdive</a:t>
            </a:r>
            <a:endParaRPr lang="en-IN" dirty="0"/>
          </a:p>
        </p:txBody>
      </p:sp>
      <p:sp>
        <p:nvSpPr>
          <p:cNvPr id="3" name="Content Placeholder 2">
            <a:extLst>
              <a:ext uri="{FF2B5EF4-FFF2-40B4-BE49-F238E27FC236}">
                <a16:creationId xmlns:a16="http://schemas.microsoft.com/office/drawing/2014/main" id="{BCC0136A-3E76-41B0-B3CD-BBEBE0E4F914}"/>
              </a:ext>
            </a:extLst>
          </p:cNvPr>
          <p:cNvSpPr>
            <a:spLocks noGrp="1"/>
          </p:cNvSpPr>
          <p:nvPr>
            <p:ph idx="1"/>
          </p:nvPr>
        </p:nvSpPr>
        <p:spPr/>
        <p:txBody>
          <a:bodyPr>
            <a:normAutofit fontScale="47500" lnSpcReduction="20000"/>
          </a:bodyPr>
          <a:lstStyle/>
          <a:p>
            <a:r>
              <a:rPr lang="en-IN" sz="3300" b="1" dirty="0"/>
              <a:t>What is MQTT?</a:t>
            </a:r>
          </a:p>
          <a:p>
            <a:r>
              <a:rPr lang="en-IN" sz="3300" dirty="0"/>
              <a:t>MQTT stands for </a:t>
            </a:r>
            <a:r>
              <a:rPr lang="en-IN" sz="3800" b="1" dirty="0">
                <a:solidFill>
                  <a:srgbClr val="FF0000"/>
                </a:solidFill>
              </a:rPr>
              <a:t>MQ Telemetry Transport</a:t>
            </a:r>
            <a:r>
              <a:rPr lang="en-IN" sz="3300" dirty="0"/>
              <a:t>. It is a publish/subscribe, extremely simple and lightweight messaging protocol, designed for constrained devices and low-bandwidth, high-latency or unreliable networks. The design principles are to minimise network bandwidth and device resource requirements whilst also attempting to ensure reliability and some degree of assurance of delivery. These principles also turn out to make the protocol ideal of the emerging “machine-to-machine” (M2M) or “Internet of Things” world of connected devices, and for mobile applications where bandwidth and battery power are at a premium.</a:t>
            </a:r>
          </a:p>
          <a:p>
            <a:r>
              <a:rPr lang="en-IN" sz="3300" b="1" dirty="0"/>
              <a:t>Who invented MQTT?</a:t>
            </a:r>
          </a:p>
          <a:p>
            <a:r>
              <a:rPr lang="en-IN" sz="3300" dirty="0"/>
              <a:t>MQTT was invented by Dr Andy Stanford-Clark of IBM, and Arlen Nipper of </a:t>
            </a:r>
            <a:r>
              <a:rPr lang="en-IN" sz="3300" dirty="0" err="1"/>
              <a:t>Arcom</a:t>
            </a:r>
            <a:r>
              <a:rPr lang="en-IN" sz="3300" dirty="0"/>
              <a:t> (now </a:t>
            </a:r>
            <a:r>
              <a:rPr lang="en-IN" sz="3300" dirty="0" err="1"/>
              <a:t>Eurotech</a:t>
            </a:r>
            <a:r>
              <a:rPr lang="en-IN" sz="3300" dirty="0"/>
              <a:t>), in 1999.</a:t>
            </a:r>
          </a:p>
          <a:p>
            <a:r>
              <a:rPr lang="en-IN" sz="3300" b="1" dirty="0"/>
              <a:t>Where is MQTT in use?</a:t>
            </a:r>
          </a:p>
          <a:p>
            <a:r>
              <a:rPr lang="en-IN" sz="3300" dirty="0"/>
              <a:t>MQTT has been widely implemented across a variety of industries since 1999.</a:t>
            </a:r>
          </a:p>
          <a:p>
            <a:r>
              <a:rPr lang="en-IN" sz="3300" b="1" dirty="0"/>
              <a:t>Is MQTT a standard?</a:t>
            </a:r>
          </a:p>
          <a:p>
            <a:r>
              <a:rPr lang="en-IN" sz="3300" dirty="0"/>
              <a:t>As of March 2013, MQTT is in the process of undergoing standardisation at OASIS.</a:t>
            </a:r>
          </a:p>
          <a:p>
            <a:r>
              <a:rPr lang="en-IN" sz="3300" dirty="0"/>
              <a:t>The protocol specification has been openly published with a royalty-free license for many years, and companies such as </a:t>
            </a:r>
            <a:r>
              <a:rPr lang="en-IN" sz="3300" dirty="0" err="1"/>
              <a:t>Eurotech</a:t>
            </a:r>
            <a:r>
              <a:rPr lang="en-IN" sz="3300" dirty="0"/>
              <a:t> (formerly known as </a:t>
            </a:r>
            <a:r>
              <a:rPr lang="en-IN" sz="3300" dirty="0" err="1"/>
              <a:t>Arcom</a:t>
            </a:r>
            <a:r>
              <a:rPr lang="en-IN" sz="3300" dirty="0"/>
              <a:t>) have implemented the protocol in their products.</a:t>
            </a:r>
          </a:p>
          <a:p>
            <a:r>
              <a:rPr lang="en-IN" sz="3300" dirty="0"/>
              <a:t>In November 2011 IBM and </a:t>
            </a:r>
            <a:r>
              <a:rPr lang="en-IN" sz="3300" dirty="0" err="1"/>
              <a:t>Eurotech</a:t>
            </a:r>
            <a:r>
              <a:rPr lang="en-IN" sz="3300" dirty="0"/>
              <a:t> announced their joint participation in the Eclipse M2M Industry Working Group and donation of MQTT code to the proposed Eclipse </a:t>
            </a:r>
            <a:r>
              <a:rPr lang="en-IN" sz="3300" dirty="0" err="1"/>
              <a:t>Paho</a:t>
            </a:r>
            <a:r>
              <a:rPr lang="en-IN" sz="3300" dirty="0"/>
              <a:t> project.</a:t>
            </a:r>
          </a:p>
          <a:p>
            <a:endParaRPr lang="en-IN" dirty="0"/>
          </a:p>
          <a:p>
            <a:endParaRPr lang="en-IN" dirty="0"/>
          </a:p>
        </p:txBody>
      </p:sp>
      <p:sp>
        <p:nvSpPr>
          <p:cNvPr id="4" name="Footer Placeholder 3">
            <a:extLst>
              <a:ext uri="{FF2B5EF4-FFF2-40B4-BE49-F238E27FC236}">
                <a16:creationId xmlns:a16="http://schemas.microsoft.com/office/drawing/2014/main" id="{A72B64E1-FBDA-48D5-8B58-C50E54D498C6}"/>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DF138AFC-EC22-4884-A09A-939352A086D0}"/>
              </a:ext>
            </a:extLst>
          </p:cNvPr>
          <p:cNvSpPr>
            <a:spLocks noGrp="1"/>
          </p:cNvSpPr>
          <p:nvPr>
            <p:ph type="sldNum" sz="quarter" idx="12"/>
          </p:nvPr>
        </p:nvSpPr>
        <p:spPr/>
        <p:txBody>
          <a:bodyPr/>
          <a:lstStyle/>
          <a:p>
            <a:fld id="{D300B680-4920-456B-94E7-EB6DEF2EAF04}" type="slidenum">
              <a:rPr lang="en-IN" smtClean="0"/>
              <a:t>4</a:t>
            </a:fld>
            <a:endParaRPr lang="en-IN"/>
          </a:p>
        </p:txBody>
      </p:sp>
    </p:spTree>
    <p:extLst>
      <p:ext uri="{BB962C8B-B14F-4D97-AF65-F5344CB8AC3E}">
        <p14:creationId xmlns:p14="http://schemas.microsoft.com/office/powerpoint/2010/main" val="3378210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AWS-Getting started</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2985485"/>
            <a:ext cx="10515600" cy="3191477"/>
          </a:xfrm>
        </p:spPr>
        <p:txBody>
          <a:bodyPr>
            <a:normAutofit/>
          </a:bodyPr>
          <a:lstStyle/>
          <a:p>
            <a:r>
              <a:rPr lang="en-IN" dirty="0"/>
              <a:t>Click EC2-&gt;Launch Instance</a:t>
            </a:r>
          </a:p>
          <a:p>
            <a:endParaRPr lang="en-IN" dirty="0"/>
          </a:p>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40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1186D61E-9AC0-4330-8DEB-B32B9089D03A}"/>
              </a:ext>
            </a:extLst>
          </p:cNvPr>
          <p:cNvPicPr>
            <a:picLocks noChangeAspect="1"/>
          </p:cNvPicPr>
          <p:nvPr/>
        </p:nvPicPr>
        <p:blipFill>
          <a:blip r:embed="rId4"/>
          <a:stretch>
            <a:fillRect/>
          </a:stretch>
        </p:blipFill>
        <p:spPr>
          <a:xfrm>
            <a:off x="0" y="1828800"/>
            <a:ext cx="12192000" cy="5027525"/>
          </a:xfrm>
          <a:prstGeom prst="rect">
            <a:avLst/>
          </a:prstGeom>
        </p:spPr>
      </p:pic>
    </p:spTree>
    <p:extLst>
      <p:ext uri="{BB962C8B-B14F-4D97-AF65-F5344CB8AC3E}">
        <p14:creationId xmlns:p14="http://schemas.microsoft.com/office/powerpoint/2010/main" val="2279569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AWS-Getting started</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19311"/>
            <a:ext cx="10515600" cy="4657651"/>
          </a:xfrm>
        </p:spPr>
        <p:txBody>
          <a:bodyPr>
            <a:normAutofit/>
          </a:bodyPr>
          <a:lstStyle/>
          <a:p>
            <a:r>
              <a:rPr lang="en-IN" dirty="0"/>
              <a:t>Click EC2-&gt;Launch Instance</a:t>
            </a:r>
          </a:p>
          <a:p>
            <a:endParaRPr lang="en-IN" dirty="0"/>
          </a:p>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41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C681DFFD-BEC2-4B0C-B8AE-402A002202E6}"/>
              </a:ext>
            </a:extLst>
          </p:cNvPr>
          <p:cNvPicPr>
            <a:picLocks noChangeAspect="1"/>
          </p:cNvPicPr>
          <p:nvPr/>
        </p:nvPicPr>
        <p:blipFill>
          <a:blip r:embed="rId4"/>
          <a:stretch>
            <a:fillRect/>
          </a:stretch>
        </p:blipFill>
        <p:spPr>
          <a:xfrm>
            <a:off x="0" y="2198675"/>
            <a:ext cx="12192000" cy="4657652"/>
          </a:xfrm>
          <a:prstGeom prst="rect">
            <a:avLst/>
          </a:prstGeom>
        </p:spPr>
      </p:pic>
    </p:spTree>
    <p:extLst>
      <p:ext uri="{BB962C8B-B14F-4D97-AF65-F5344CB8AC3E}">
        <p14:creationId xmlns:p14="http://schemas.microsoft.com/office/powerpoint/2010/main" val="3706816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AWS-Connect using SSH</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690688"/>
            <a:ext cx="10515600" cy="4486274"/>
          </a:xfrm>
        </p:spPr>
        <p:txBody>
          <a:bodyPr>
            <a:normAutofit/>
          </a:bodyPr>
          <a:lstStyle/>
          <a:p>
            <a:r>
              <a:rPr lang="en-IN" dirty="0">
                <a:hlinkClick r:id="rId3"/>
              </a:rPr>
              <a:t>https://docs.aws.amazon.com/AWSEC2/latest/UserGuide/putty.html?icmpid=docs_ec2_console</a:t>
            </a:r>
            <a:endParaRPr lang="en-IN" dirty="0"/>
          </a:p>
          <a:p>
            <a:endParaRPr lang="en-IN" dirty="0"/>
          </a:p>
          <a:p>
            <a:endParaRPr lang="en-IN" dirty="0"/>
          </a:p>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42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9" name="Picture 8">
            <a:extLst>
              <a:ext uri="{FF2B5EF4-FFF2-40B4-BE49-F238E27FC236}">
                <a16:creationId xmlns:a16="http://schemas.microsoft.com/office/drawing/2014/main" id="{B8E42896-0A2B-460B-A2B0-050920A2D452}"/>
              </a:ext>
            </a:extLst>
          </p:cNvPr>
          <p:cNvPicPr>
            <a:picLocks noChangeAspect="1"/>
          </p:cNvPicPr>
          <p:nvPr/>
        </p:nvPicPr>
        <p:blipFill>
          <a:blip r:embed="rId5"/>
          <a:stretch>
            <a:fillRect/>
          </a:stretch>
        </p:blipFill>
        <p:spPr>
          <a:xfrm>
            <a:off x="0" y="2669245"/>
            <a:ext cx="12192000" cy="4187081"/>
          </a:xfrm>
          <a:prstGeom prst="rect">
            <a:avLst/>
          </a:prstGeom>
        </p:spPr>
      </p:pic>
    </p:spTree>
    <p:extLst>
      <p:ext uri="{BB962C8B-B14F-4D97-AF65-F5344CB8AC3E}">
        <p14:creationId xmlns:p14="http://schemas.microsoft.com/office/powerpoint/2010/main" val="2138120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What is an IoT platform ?</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fontScale="62500" lnSpcReduction="20000"/>
          </a:bodyPr>
          <a:lstStyle/>
          <a:p>
            <a:r>
              <a:rPr lang="en-IN" dirty="0"/>
              <a:t>A platform is software and hardware, which may include an operating environment, storage, computing power, security, development tools, and many other common functions. </a:t>
            </a:r>
          </a:p>
          <a:p>
            <a:r>
              <a:rPr lang="en-IN" dirty="0"/>
              <a:t>Platforms are designed to support many smaller application programs that actually solve business problems</a:t>
            </a:r>
          </a:p>
          <a:p>
            <a:r>
              <a:rPr lang="en-IN" dirty="0"/>
              <a:t>Platforms are helpful because they abstract a lot of common functions away from the specific application logic</a:t>
            </a:r>
          </a:p>
          <a:p>
            <a:r>
              <a:rPr lang="en-IN" dirty="0"/>
              <a:t>A good platform dramatically reduces the cost of developing and maintaining applications.</a:t>
            </a:r>
          </a:p>
          <a:p>
            <a:r>
              <a:rPr lang="en-IN" dirty="0"/>
              <a:t>In the </a:t>
            </a:r>
            <a:r>
              <a:rPr lang="en-IN" b="1" dirty="0"/>
              <a:t>Internet of Things, platforms </a:t>
            </a:r>
            <a:r>
              <a:rPr lang="en-IN" dirty="0"/>
              <a:t>are designed to deploy applications that monitor, manage, and control connected devices. It stores the data securely and run analytics to make sense out of the data.</a:t>
            </a:r>
          </a:p>
          <a:p>
            <a:r>
              <a:rPr lang="en-IN" b="1" dirty="0"/>
              <a:t>The IoT platforms are suites of components those help to setup and manage the internet connected devices. A person can remotely collect data, monitor and manage all internet connected devices from a single system. There are a bunch of IoT platforms available online but building an IoT solution for a company is all depend on IoT platform host and support quality</a:t>
            </a:r>
          </a:p>
          <a:p>
            <a:r>
              <a:rPr lang="en-IN" dirty="0"/>
              <a:t>IoT platforms must handle problems like connecting and extracting data from a potentially vast number and variety of endpoints, which are sometimes in inconvenient locations with spotty connectivity.</a:t>
            </a:r>
          </a:p>
          <a:p>
            <a:pPr marL="0" indent="0">
              <a:buNone/>
            </a:pPr>
            <a:br>
              <a:rPr lang="en-IN" dirty="0"/>
            </a:br>
            <a:endParaRPr lang="en-IN"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43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17682361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Key components of an </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IoT platform</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825625"/>
            <a:ext cx="10515600" cy="4351338"/>
          </a:xfrm>
        </p:spPr>
        <p:txBody>
          <a:bodyPr>
            <a:normAutofit/>
          </a:bodyPr>
          <a:lstStyle/>
          <a:p>
            <a:pPr marL="0" indent="0">
              <a:buNone/>
            </a:pPr>
            <a:br>
              <a:rPr lang="en-IN" dirty="0"/>
            </a:br>
            <a:endParaRPr lang="en-IN"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44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6280" y="18119"/>
            <a:ext cx="3891534" cy="1325563"/>
          </a:xfrm>
          <a:prstGeom prst="rect">
            <a:avLst/>
          </a:prstGeom>
        </p:spPr>
      </p:pic>
      <p:sp>
        <p:nvSpPr>
          <p:cNvPr id="9" name="AutoShape 2" descr="Internet of Things tech stacks must address multiple applications.">
            <a:extLst>
              <a:ext uri="{FF2B5EF4-FFF2-40B4-BE49-F238E27FC236}">
                <a16:creationId xmlns:a16="http://schemas.microsoft.com/office/drawing/2014/main" id="{15FCFCD6-8704-4FA3-A8AA-D0F98ABBAB1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1490EB42-DFCA-4159-BD35-E268F1BFC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603" y="1646238"/>
            <a:ext cx="9748911" cy="4244974"/>
          </a:xfrm>
          <a:prstGeom prst="rect">
            <a:avLst/>
          </a:prstGeom>
        </p:spPr>
      </p:pic>
    </p:spTree>
    <p:extLst>
      <p:ext uri="{BB962C8B-B14F-4D97-AF65-F5344CB8AC3E}">
        <p14:creationId xmlns:p14="http://schemas.microsoft.com/office/powerpoint/2010/main" val="3705077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Key components of an </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IoT platform</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825625"/>
            <a:ext cx="10515600" cy="4351338"/>
          </a:xfrm>
        </p:spPr>
        <p:txBody>
          <a:bodyPr>
            <a:normAutofit/>
          </a:bodyPr>
          <a:lstStyle/>
          <a:p>
            <a:pPr marL="0" indent="0">
              <a:buNone/>
            </a:pPr>
            <a:br>
              <a:rPr lang="en-IN" dirty="0"/>
            </a:br>
            <a:endParaRPr lang="en-IN"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45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6280" y="18119"/>
            <a:ext cx="3891534" cy="1325563"/>
          </a:xfrm>
          <a:prstGeom prst="rect">
            <a:avLst/>
          </a:prstGeom>
        </p:spPr>
      </p:pic>
      <p:sp>
        <p:nvSpPr>
          <p:cNvPr id="9" name="AutoShape 2" descr="Internet of Things tech stacks must address multiple applications.">
            <a:extLst>
              <a:ext uri="{FF2B5EF4-FFF2-40B4-BE49-F238E27FC236}">
                <a16:creationId xmlns:a16="http://schemas.microsoft.com/office/drawing/2014/main" id="{15FCFCD6-8704-4FA3-A8AA-D0F98ABBAB1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8CB5CB30-5385-4734-9455-523DC5FDE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602" y="1690688"/>
            <a:ext cx="10515599" cy="4486275"/>
          </a:xfrm>
          <a:prstGeom prst="rect">
            <a:avLst/>
          </a:prstGeom>
        </p:spPr>
      </p:pic>
    </p:spTree>
    <p:extLst>
      <p:ext uri="{BB962C8B-B14F-4D97-AF65-F5344CB8AC3E}">
        <p14:creationId xmlns:p14="http://schemas.microsoft.com/office/powerpoint/2010/main" val="7003282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normAutofit/>
          </a:bodyPr>
          <a:lstStyle/>
          <a:p>
            <a:r>
              <a:rPr lang="en-IN" dirty="0">
                <a:latin typeface="Arial" panose="020B0604020202020204" pitchFamily="34" charset="0"/>
                <a:cs typeface="Arial" panose="020B0604020202020204" pitchFamily="34" charset="0"/>
              </a:rPr>
              <a:t>How to choose an IoT platform</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825625"/>
            <a:ext cx="10515600" cy="4351338"/>
          </a:xfrm>
        </p:spPr>
        <p:txBody>
          <a:bodyPr>
            <a:normAutofit/>
          </a:bodyPr>
          <a:lstStyle/>
          <a:p>
            <a:pPr marL="0" indent="0">
              <a:buNone/>
            </a:pPr>
            <a:br>
              <a:rPr lang="en-IN" dirty="0"/>
            </a:br>
            <a:endParaRPr lang="en-IN"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46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6280" y="18119"/>
            <a:ext cx="3891534" cy="1325563"/>
          </a:xfrm>
          <a:prstGeom prst="rect">
            <a:avLst/>
          </a:prstGeom>
        </p:spPr>
      </p:pic>
      <p:sp>
        <p:nvSpPr>
          <p:cNvPr id="9" name="AutoShape 2" descr="Internet of Things tech stacks must address multiple applications.">
            <a:extLst>
              <a:ext uri="{FF2B5EF4-FFF2-40B4-BE49-F238E27FC236}">
                <a16:creationId xmlns:a16="http://schemas.microsoft.com/office/drawing/2014/main" id="{15FCFCD6-8704-4FA3-A8AA-D0F98ABBAB1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E0A42E47-0958-4B69-BA3B-11DDF3EB6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1523069"/>
            <a:ext cx="10739511" cy="4492329"/>
          </a:xfrm>
          <a:prstGeom prst="rect">
            <a:avLst/>
          </a:prstGeom>
        </p:spPr>
      </p:pic>
    </p:spTree>
    <p:extLst>
      <p:ext uri="{BB962C8B-B14F-4D97-AF65-F5344CB8AC3E}">
        <p14:creationId xmlns:p14="http://schemas.microsoft.com/office/powerpoint/2010/main" val="3450415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normAutofit/>
          </a:bodyPr>
          <a:lstStyle/>
          <a:p>
            <a:r>
              <a:rPr lang="en-IN" dirty="0">
                <a:latin typeface="Arial" panose="020B0604020202020204" pitchFamily="34" charset="0"/>
                <a:cs typeface="Arial" panose="020B0604020202020204" pitchFamily="34" charset="0"/>
              </a:rPr>
              <a:t>How to choose an IoT platform</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825625"/>
            <a:ext cx="10515600" cy="4351338"/>
          </a:xfrm>
        </p:spPr>
        <p:txBody>
          <a:bodyPr>
            <a:normAutofit/>
          </a:bodyPr>
          <a:lstStyle/>
          <a:p>
            <a:pPr marL="0" indent="0">
              <a:buNone/>
            </a:pPr>
            <a:br>
              <a:rPr lang="en-IN" dirty="0"/>
            </a:br>
            <a:endParaRPr lang="en-IN"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47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6280" y="18119"/>
            <a:ext cx="3891534" cy="1325563"/>
          </a:xfrm>
          <a:prstGeom prst="rect">
            <a:avLst/>
          </a:prstGeom>
        </p:spPr>
      </p:pic>
      <p:sp>
        <p:nvSpPr>
          <p:cNvPr id="9" name="AutoShape 2" descr="Internet of Things tech stacks must address multiple applications.">
            <a:extLst>
              <a:ext uri="{FF2B5EF4-FFF2-40B4-BE49-F238E27FC236}">
                <a16:creationId xmlns:a16="http://schemas.microsoft.com/office/drawing/2014/main" id="{15FCFCD6-8704-4FA3-A8AA-D0F98ABBAB1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7A6E6EF4-BBC4-4303-98B8-58EB0D8A3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23068"/>
            <a:ext cx="10866120" cy="4833281"/>
          </a:xfrm>
          <a:prstGeom prst="rect">
            <a:avLst/>
          </a:prstGeom>
        </p:spPr>
      </p:pic>
    </p:spTree>
    <p:extLst>
      <p:ext uri="{BB962C8B-B14F-4D97-AF65-F5344CB8AC3E}">
        <p14:creationId xmlns:p14="http://schemas.microsoft.com/office/powerpoint/2010/main" val="32444730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Prominent commercial </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IoT platforms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fontScale="25000" lnSpcReduction="20000"/>
          </a:bodyPr>
          <a:lstStyle/>
          <a:p>
            <a:r>
              <a:rPr lang="en-IN" sz="6400" b="1" dirty="0">
                <a:latin typeface="Arial" panose="020B0604020202020204" pitchFamily="34" charset="0"/>
                <a:cs typeface="Arial" panose="020B0604020202020204" pitchFamily="34" charset="0"/>
              </a:rPr>
              <a:t>Amazon Web Services (AWS) IoT</a:t>
            </a:r>
          </a:p>
          <a:p>
            <a:r>
              <a:rPr lang="en-IN" sz="6400" b="1" dirty="0">
                <a:latin typeface="Arial" panose="020B0604020202020204" pitchFamily="34" charset="0"/>
                <a:cs typeface="Arial" panose="020B0604020202020204" pitchFamily="34" charset="0"/>
              </a:rPr>
              <a:t>Microsoft Azure IoT</a:t>
            </a:r>
          </a:p>
          <a:p>
            <a:r>
              <a:rPr lang="en-IN" sz="6400" b="1" dirty="0">
                <a:latin typeface="Arial" panose="020B0604020202020204" pitchFamily="34" charset="0"/>
                <a:cs typeface="Arial" panose="020B0604020202020204" pitchFamily="34" charset="0"/>
              </a:rPr>
              <a:t>Google Cloud Platform</a:t>
            </a:r>
          </a:p>
          <a:p>
            <a:r>
              <a:rPr lang="en-IN" sz="6400" b="1" dirty="0" err="1">
                <a:latin typeface="Arial" panose="020B0604020202020204" pitchFamily="34" charset="0"/>
                <a:cs typeface="Arial" panose="020B0604020202020204" pitchFamily="34" charset="0"/>
              </a:rPr>
              <a:t>ThingWorx</a:t>
            </a:r>
            <a:r>
              <a:rPr lang="en-IN" sz="6400" b="1" dirty="0">
                <a:latin typeface="Arial" panose="020B0604020202020204" pitchFamily="34" charset="0"/>
                <a:cs typeface="Arial" panose="020B0604020202020204" pitchFamily="34" charset="0"/>
              </a:rPr>
              <a:t> IoT Platform</a:t>
            </a:r>
          </a:p>
          <a:p>
            <a:r>
              <a:rPr lang="en-IN" sz="6400" b="1" dirty="0">
                <a:latin typeface="Arial" panose="020B0604020202020204" pitchFamily="34" charset="0"/>
                <a:cs typeface="Arial" panose="020B0604020202020204" pitchFamily="34" charset="0"/>
              </a:rPr>
              <a:t>IBM Watson</a:t>
            </a:r>
          </a:p>
          <a:p>
            <a:r>
              <a:rPr lang="en-IN" sz="6400" b="1" dirty="0">
                <a:latin typeface="Arial" panose="020B0604020202020204" pitchFamily="34" charset="0"/>
                <a:cs typeface="Arial" panose="020B0604020202020204" pitchFamily="34" charset="0"/>
              </a:rPr>
              <a:t>Samsung </a:t>
            </a:r>
            <a:r>
              <a:rPr lang="en-IN" sz="6400" b="1" dirty="0" err="1">
                <a:latin typeface="Arial" panose="020B0604020202020204" pitchFamily="34" charset="0"/>
                <a:cs typeface="Arial" panose="020B0604020202020204" pitchFamily="34" charset="0"/>
              </a:rPr>
              <a:t>Artik</a:t>
            </a:r>
            <a:r>
              <a:rPr lang="en-IN" sz="6400" b="1" dirty="0">
                <a:latin typeface="Arial" panose="020B0604020202020204" pitchFamily="34" charset="0"/>
                <a:cs typeface="Arial" panose="020B0604020202020204" pitchFamily="34" charset="0"/>
              </a:rPr>
              <a:t> </a:t>
            </a:r>
          </a:p>
          <a:p>
            <a:r>
              <a:rPr lang="en-IN" sz="6400" b="1" dirty="0">
                <a:latin typeface="Arial" panose="020B0604020202020204" pitchFamily="34" charset="0"/>
                <a:cs typeface="Arial" panose="020B0604020202020204" pitchFamily="34" charset="0"/>
              </a:rPr>
              <a:t>Cisco IoT Cloud Connect</a:t>
            </a:r>
          </a:p>
          <a:p>
            <a:r>
              <a:rPr lang="en-IN" sz="6400" b="1" dirty="0">
                <a:latin typeface="Arial" panose="020B0604020202020204" pitchFamily="34" charset="0"/>
                <a:cs typeface="Arial" panose="020B0604020202020204" pitchFamily="34" charset="0"/>
              </a:rPr>
              <a:t>HPE Universal of Things (IoT) Platform</a:t>
            </a:r>
          </a:p>
          <a:p>
            <a:r>
              <a:rPr lang="en-IN" sz="6400" b="1" dirty="0">
                <a:latin typeface="Arial" panose="020B0604020202020204" pitchFamily="34" charset="0"/>
                <a:cs typeface="Arial" panose="020B0604020202020204" pitchFamily="34" charset="0"/>
              </a:rPr>
              <a:t>Salesforce IoT Cloud</a:t>
            </a:r>
          </a:p>
          <a:p>
            <a:r>
              <a:rPr lang="en-IN" sz="6400" b="1" dirty="0" err="1">
                <a:latin typeface="Arial" panose="020B0604020202020204" pitchFamily="34" charset="0"/>
                <a:cs typeface="Arial" panose="020B0604020202020204" pitchFamily="34" charset="0"/>
              </a:rPr>
              <a:t>Mindsphere</a:t>
            </a:r>
            <a:r>
              <a:rPr lang="en-IN" sz="6400" b="1" dirty="0">
                <a:latin typeface="Arial" panose="020B0604020202020204" pitchFamily="34" charset="0"/>
                <a:cs typeface="Arial" panose="020B0604020202020204" pitchFamily="34" charset="0"/>
              </a:rPr>
              <a:t> by Siemens</a:t>
            </a:r>
          </a:p>
          <a:p>
            <a:r>
              <a:rPr lang="en-IN" sz="6400" b="1" dirty="0">
                <a:latin typeface="Arial" panose="020B0604020202020204" pitchFamily="34" charset="0"/>
                <a:cs typeface="Arial" panose="020B0604020202020204" pitchFamily="34" charset="0"/>
              </a:rPr>
              <a:t>Bosch IoT Suite</a:t>
            </a:r>
          </a:p>
          <a:p>
            <a:r>
              <a:rPr lang="en-IN" sz="6400" b="1" dirty="0" err="1">
                <a:latin typeface="Arial" panose="020B0604020202020204" pitchFamily="34" charset="0"/>
                <a:cs typeface="Arial" panose="020B0604020202020204" pitchFamily="34" charset="0"/>
              </a:rPr>
              <a:t>Carriots</a:t>
            </a:r>
            <a:endParaRPr lang="en-IN" sz="6400" b="1" dirty="0">
              <a:latin typeface="Arial" panose="020B0604020202020204" pitchFamily="34" charset="0"/>
              <a:cs typeface="Arial" panose="020B0604020202020204" pitchFamily="34" charset="0"/>
            </a:endParaRPr>
          </a:p>
          <a:p>
            <a:r>
              <a:rPr lang="en-IN" sz="6400" b="1" dirty="0">
                <a:latin typeface="Arial" panose="020B0604020202020204" pitchFamily="34" charset="0"/>
                <a:cs typeface="Arial" panose="020B0604020202020204" pitchFamily="34" charset="0"/>
              </a:rPr>
              <a:t>Oracle Integrated Cloud</a:t>
            </a:r>
          </a:p>
          <a:p>
            <a:r>
              <a:rPr lang="en-IN" sz="6400" b="1" dirty="0">
                <a:latin typeface="Arial" panose="020B0604020202020204" pitchFamily="34" charset="0"/>
                <a:cs typeface="Arial" panose="020B0604020202020204" pitchFamily="34" charset="0"/>
              </a:rPr>
              <a:t>General Electric’s Predix</a:t>
            </a:r>
          </a:p>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48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33420792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normAutofit/>
          </a:bodyPr>
          <a:lstStyle/>
          <a:p>
            <a:r>
              <a:rPr lang="en-IN" dirty="0">
                <a:latin typeface="Arial" panose="020B0604020202020204" pitchFamily="34" charset="0"/>
                <a:cs typeface="Arial" panose="020B0604020202020204" pitchFamily="34" charset="0"/>
              </a:rPr>
              <a:t>Comparison of few </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commercial IoT platforms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49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239AF604-6AFC-4505-82B3-9364C330C2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603" y="2037694"/>
            <a:ext cx="10691446" cy="4455180"/>
          </a:xfrm>
          <a:prstGeom prst="rect">
            <a:avLst/>
          </a:prstGeom>
        </p:spPr>
      </p:pic>
    </p:spTree>
    <p:extLst>
      <p:ext uri="{BB962C8B-B14F-4D97-AF65-F5344CB8AC3E}">
        <p14:creationId xmlns:p14="http://schemas.microsoft.com/office/powerpoint/2010/main" val="3394599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EF4A0-54C0-42FC-AA9D-018A6D9F68EB}"/>
              </a:ext>
            </a:extLst>
          </p:cNvPr>
          <p:cNvSpPr>
            <a:spLocks noGrp="1"/>
          </p:cNvSpPr>
          <p:nvPr>
            <p:ph type="title"/>
          </p:nvPr>
        </p:nvSpPr>
        <p:spPr/>
        <p:txBody>
          <a:bodyPr/>
          <a:lstStyle/>
          <a:p>
            <a:r>
              <a:rPr lang="en-IN" dirty="0"/>
              <a:t>Communication Protocol – MQTT – </a:t>
            </a:r>
            <a:r>
              <a:rPr lang="en-IN" dirty="0" err="1"/>
              <a:t>Deepdive</a:t>
            </a:r>
            <a:endParaRPr lang="en-IN" dirty="0"/>
          </a:p>
        </p:txBody>
      </p:sp>
      <p:sp>
        <p:nvSpPr>
          <p:cNvPr id="3" name="Content Placeholder 2">
            <a:extLst>
              <a:ext uri="{FF2B5EF4-FFF2-40B4-BE49-F238E27FC236}">
                <a16:creationId xmlns:a16="http://schemas.microsoft.com/office/drawing/2014/main" id="{BCC0136A-3E76-41B0-B3CD-BBEBE0E4F914}"/>
              </a:ext>
            </a:extLst>
          </p:cNvPr>
          <p:cNvSpPr>
            <a:spLocks noGrp="1"/>
          </p:cNvSpPr>
          <p:nvPr>
            <p:ph idx="1"/>
          </p:nvPr>
        </p:nvSpPr>
        <p:spPr/>
        <p:txBody>
          <a:bodyPr>
            <a:normAutofit fontScale="47500" lnSpcReduction="20000"/>
          </a:bodyPr>
          <a:lstStyle/>
          <a:p>
            <a:r>
              <a:rPr lang="en-IN" sz="3300" b="1" dirty="0"/>
              <a:t>How does MQTT relate to SCADA protocol and </a:t>
            </a:r>
            <a:r>
              <a:rPr lang="en-IN" sz="3300" b="1" dirty="0" err="1"/>
              <a:t>MQIsdp</a:t>
            </a:r>
            <a:r>
              <a:rPr lang="en-IN" sz="3300" b="1" dirty="0"/>
              <a:t>?</a:t>
            </a:r>
          </a:p>
          <a:p>
            <a:r>
              <a:rPr lang="en-IN" sz="3300" dirty="0"/>
              <a:t>The “SCADA protocol” and the “MQ Integrator SCADA Device Protocol” (</a:t>
            </a:r>
            <a:r>
              <a:rPr lang="en-IN" sz="3300" dirty="0" err="1"/>
              <a:t>MQIsdp</a:t>
            </a:r>
            <a:r>
              <a:rPr lang="en-IN" sz="3300" dirty="0"/>
              <a:t>) are both old names for what is now known as the MQ Telemetry Transport (MQTT). The protocol has also been known as “WebSphere MQTT” (WMQTT), though that name is also no longer used.</a:t>
            </a:r>
          </a:p>
          <a:p>
            <a:r>
              <a:rPr lang="en-IN" sz="3300" b="1" dirty="0"/>
              <a:t>What is WebSphere MQ Telemetry?</a:t>
            </a:r>
          </a:p>
          <a:p>
            <a:r>
              <a:rPr lang="en-IN" sz="3300" dirty="0"/>
              <a:t>This is a product from IBM which implements the MQTT protocol in a very scalable manner and which interoperates directly with the WebSphere MQ family of products.</a:t>
            </a:r>
          </a:p>
          <a:p>
            <a:r>
              <a:rPr lang="en-IN" sz="3300" b="1" dirty="0"/>
              <a:t>Are there standard ports for MQTT to use?</a:t>
            </a:r>
          </a:p>
          <a:p>
            <a:r>
              <a:rPr lang="en-IN" sz="3300" dirty="0"/>
              <a:t>Yes. TCP/IP port 1883 is reserved with IANA for use with MQTT. TCP/IP port 8883 is also registered, for using MQTT over SSL.</a:t>
            </a:r>
          </a:p>
          <a:p>
            <a:r>
              <a:rPr lang="en-IN" sz="3300" b="1" dirty="0"/>
              <a:t>Does MQTT support security?</a:t>
            </a:r>
          </a:p>
          <a:p>
            <a:r>
              <a:rPr lang="en-IN" sz="3300" dirty="0"/>
              <a:t>You can pass a user name and password with an MQTT packet in V3.1 of the protocol. Encryption across the network can be handled with SSL, independently of the MQTT protocol itself (it is worth noting that SSL is not the lightest of protocols, and does add significant network overhead). Additional security can be added by an application encrypting data that it sends and receives, but this is not something built-in to the protocol, in order to keep it simple and lightweight.</a:t>
            </a:r>
          </a:p>
          <a:p>
            <a:r>
              <a:rPr lang="en-IN" b="1" dirty="0"/>
              <a:t>Notable MQTT projects</a:t>
            </a:r>
          </a:p>
          <a:p>
            <a:r>
              <a:rPr lang="en-IN" dirty="0"/>
              <a:t>http://mqtt.org/projects</a:t>
            </a:r>
          </a:p>
          <a:p>
            <a:endParaRPr lang="en-IN" dirty="0"/>
          </a:p>
        </p:txBody>
      </p:sp>
      <p:sp>
        <p:nvSpPr>
          <p:cNvPr id="4" name="Footer Placeholder 3">
            <a:extLst>
              <a:ext uri="{FF2B5EF4-FFF2-40B4-BE49-F238E27FC236}">
                <a16:creationId xmlns:a16="http://schemas.microsoft.com/office/drawing/2014/main" id="{A72B64E1-FBDA-48D5-8B58-C50E54D498C6}"/>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DF138AFC-EC22-4884-A09A-939352A086D0}"/>
              </a:ext>
            </a:extLst>
          </p:cNvPr>
          <p:cNvSpPr>
            <a:spLocks noGrp="1"/>
          </p:cNvSpPr>
          <p:nvPr>
            <p:ph type="sldNum" sz="quarter" idx="12"/>
          </p:nvPr>
        </p:nvSpPr>
        <p:spPr/>
        <p:txBody>
          <a:bodyPr/>
          <a:lstStyle/>
          <a:p>
            <a:fld id="{D300B680-4920-456B-94E7-EB6DEF2EAF04}" type="slidenum">
              <a:rPr lang="en-IN" smtClean="0"/>
              <a:t>5</a:t>
            </a:fld>
            <a:endParaRPr lang="en-IN"/>
          </a:p>
        </p:txBody>
      </p:sp>
    </p:spTree>
    <p:extLst>
      <p:ext uri="{BB962C8B-B14F-4D97-AF65-F5344CB8AC3E}">
        <p14:creationId xmlns:p14="http://schemas.microsoft.com/office/powerpoint/2010/main" val="41473810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Prominent commercial </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IoT platforms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fontScale="77500" lnSpcReduction="20000"/>
          </a:bodyPr>
          <a:lstStyle/>
          <a:p>
            <a:r>
              <a:rPr lang="en-IN" b="1" dirty="0"/>
              <a:t>Amazon Web Services (AWS) IoT</a:t>
            </a:r>
            <a:endParaRPr lang="en-IN" dirty="0"/>
          </a:p>
          <a:p>
            <a:pPr marL="0" indent="0">
              <a:buNone/>
            </a:pPr>
            <a:r>
              <a:rPr lang="en-IN" b="1" i="1" dirty="0">
                <a:solidFill>
                  <a:srgbClr val="FF0000"/>
                </a:solidFill>
              </a:rPr>
              <a:t>Key Features</a:t>
            </a:r>
          </a:p>
          <a:p>
            <a:r>
              <a:rPr lang="en-IN" dirty="0"/>
              <a:t>Registry for recognizing devices</a:t>
            </a:r>
          </a:p>
          <a:p>
            <a:r>
              <a:rPr lang="en-IN" dirty="0"/>
              <a:t>Software Development Kit for devices</a:t>
            </a:r>
          </a:p>
          <a:p>
            <a:r>
              <a:rPr lang="en-IN" dirty="0"/>
              <a:t>Device Shadows</a:t>
            </a:r>
          </a:p>
          <a:p>
            <a:r>
              <a:rPr lang="en-IN" dirty="0"/>
              <a:t>Secure Device Gateway</a:t>
            </a:r>
          </a:p>
          <a:p>
            <a:r>
              <a:rPr lang="en-IN" dirty="0"/>
              <a:t>Rules engine for inbound message evaluation</a:t>
            </a:r>
          </a:p>
          <a:p>
            <a:r>
              <a:rPr lang="en-IN" dirty="0"/>
              <a:t>Easy facility for developers to connect sensors for multiple applications ranging from automobiles to turbines to smart home light bulbs.</a:t>
            </a:r>
          </a:p>
          <a:p>
            <a:r>
              <a:rPr lang="en-IN" dirty="0"/>
              <a:t>Amazon has partnered with hardware manufacturers like Intel, Texas Instruments, Broadcom and Qualcomm to create starter kits compatible with their platform.</a:t>
            </a:r>
          </a:p>
          <a:p>
            <a:pPr marL="0" indent="0">
              <a:buNone/>
            </a:pPr>
            <a:br>
              <a:rPr lang="en-IN" dirty="0"/>
            </a:br>
            <a:endParaRPr lang="en-IN"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50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16543951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platforms – AWS IoT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r>
              <a:rPr lang="en-IN" b="1" i="1" dirty="0">
                <a:solidFill>
                  <a:srgbClr val="FF0000"/>
                </a:solidFill>
              </a:rPr>
              <a:t>IoT Services</a:t>
            </a:r>
          </a:p>
          <a:p>
            <a:r>
              <a:rPr lang="en-IN" dirty="0"/>
              <a:t>AWS IoT Core</a:t>
            </a:r>
          </a:p>
          <a:p>
            <a:r>
              <a:rPr lang="en-IN" dirty="0"/>
              <a:t>AWS IoT Device Management</a:t>
            </a:r>
          </a:p>
          <a:p>
            <a:r>
              <a:rPr lang="en-IN" dirty="0"/>
              <a:t>WS IoT Analytics</a:t>
            </a:r>
          </a:p>
          <a:p>
            <a:r>
              <a:rPr lang="en-IN" dirty="0"/>
              <a:t>AWS IoT Button</a:t>
            </a:r>
          </a:p>
          <a:p>
            <a:pPr marL="0" indent="0">
              <a:buNone/>
            </a:pPr>
            <a:br>
              <a:rPr lang="en-IN" dirty="0"/>
            </a:br>
            <a:endParaRPr lang="en-IN"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51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25572365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platforms – AWS IoT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r>
              <a:rPr lang="en-IN" b="1" i="1" dirty="0">
                <a:solidFill>
                  <a:srgbClr val="FF0000"/>
                </a:solidFill>
              </a:rPr>
              <a:t>IoT Services</a:t>
            </a:r>
          </a:p>
          <a:p>
            <a:r>
              <a:rPr lang="en-IN" dirty="0"/>
              <a:t>AWS IoT Core</a:t>
            </a:r>
          </a:p>
          <a:p>
            <a:pPr marL="0" indent="0">
              <a:buNone/>
            </a:pPr>
            <a:r>
              <a:rPr lang="en-IN" dirty="0"/>
              <a:t>AWS IoT Core is a managed cloud platform that lets connected devices easily and securely interact with cloud applications and other devices. AWS IoT Core can support billions of devices and trillions of messages, and can process and route those messages to AWS endpoints and to other devices reliably and securely. </a:t>
            </a:r>
            <a:r>
              <a:rPr lang="en-IN"/>
              <a:t>With AWS IoT Core, your applications can keep track of and communicate with all your devices, all the time, even when they aren’t connected.</a:t>
            </a:r>
            <a:br>
              <a:rPr lang="en-IN" dirty="0"/>
            </a:br>
            <a:endParaRPr lang="en-IN"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52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2209426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platforms – AWS IoT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br>
              <a:rPr lang="en-IN" dirty="0"/>
            </a:br>
            <a:endParaRPr lang="en-IN"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53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ED5CBABA-48F2-486F-9AC4-EE8EB1C41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1725906"/>
            <a:ext cx="9875519" cy="4351338"/>
          </a:xfrm>
          <a:prstGeom prst="rect">
            <a:avLst/>
          </a:prstGeom>
        </p:spPr>
      </p:pic>
    </p:spTree>
    <p:extLst>
      <p:ext uri="{BB962C8B-B14F-4D97-AF65-F5344CB8AC3E}">
        <p14:creationId xmlns:p14="http://schemas.microsoft.com/office/powerpoint/2010/main" val="16413442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platforms – AWS IoT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r>
              <a:rPr lang="en-IN" b="1" i="1" dirty="0">
                <a:solidFill>
                  <a:srgbClr val="FF0000"/>
                </a:solidFill>
              </a:rPr>
              <a:t>IoT Services</a:t>
            </a:r>
          </a:p>
          <a:p>
            <a:pPr marL="0" indent="0">
              <a:buNone/>
            </a:pPr>
            <a:br>
              <a:rPr lang="en-IN" dirty="0"/>
            </a:br>
            <a:endParaRPr lang="en-IN"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54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0A853C51-DE29-4B61-9137-A55D44E7E8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033" y="2391508"/>
            <a:ext cx="10831933" cy="4329967"/>
          </a:xfrm>
          <a:prstGeom prst="rect">
            <a:avLst/>
          </a:prstGeom>
        </p:spPr>
      </p:pic>
    </p:spTree>
    <p:extLst>
      <p:ext uri="{BB962C8B-B14F-4D97-AF65-F5344CB8AC3E}">
        <p14:creationId xmlns:p14="http://schemas.microsoft.com/office/powerpoint/2010/main" val="13613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platforms – AWS IoT</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r>
              <a:rPr lang="en-IN" b="1" i="1" dirty="0">
                <a:solidFill>
                  <a:srgbClr val="FF0000"/>
                </a:solidFill>
              </a:rPr>
              <a:t>IoT Services</a:t>
            </a:r>
          </a:p>
          <a:p>
            <a:pPr marL="0" indent="0">
              <a:buNone/>
            </a:pPr>
            <a:br>
              <a:rPr lang="en-IN" dirty="0"/>
            </a:br>
            <a:endParaRPr lang="en-IN"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55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69559B09-2585-4449-B85B-CF11D5F57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489982"/>
            <a:ext cx="10683240" cy="3686980"/>
          </a:xfrm>
          <a:prstGeom prst="rect">
            <a:avLst/>
          </a:prstGeom>
        </p:spPr>
      </p:pic>
    </p:spTree>
    <p:extLst>
      <p:ext uri="{BB962C8B-B14F-4D97-AF65-F5344CB8AC3E}">
        <p14:creationId xmlns:p14="http://schemas.microsoft.com/office/powerpoint/2010/main" val="35840110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platforms – </a:t>
            </a:r>
            <a:r>
              <a:rPr lang="en-IN" dirty="0" err="1">
                <a:latin typeface="Arial" panose="020B0604020202020204" pitchFamily="34" charset="0"/>
                <a:cs typeface="Arial" panose="020B0604020202020204" pitchFamily="34" charset="0"/>
              </a:rPr>
              <a:t>ThingWorx</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fontScale="85000" lnSpcReduction="20000"/>
          </a:bodyPr>
          <a:lstStyle/>
          <a:p>
            <a:pPr marL="0" indent="0">
              <a:buNone/>
            </a:pPr>
            <a:r>
              <a:rPr lang="en-IN" dirty="0" err="1"/>
              <a:t>Thingworx</a:t>
            </a:r>
            <a:r>
              <a:rPr lang="en-IN" dirty="0"/>
              <a:t> is a platform for the rapid development and deployment of smart, connected devices. Its set of integrated IoT development tools support connectivity, analysis, production, and other aspects of IoT development.</a:t>
            </a:r>
          </a:p>
          <a:p>
            <a:r>
              <a:rPr lang="en-IN" dirty="0"/>
              <a:t>Components</a:t>
            </a:r>
          </a:p>
          <a:p>
            <a:r>
              <a:rPr lang="en-IN" dirty="0" err="1"/>
              <a:t>Thingworx</a:t>
            </a:r>
            <a:r>
              <a:rPr lang="en-IN" dirty="0"/>
              <a:t> offers several key tools for building applications. These tools include the Composer, the Mashup Builder, storage, a search engine, collaboration, and connectivity. The Composer provides a </a:t>
            </a:r>
            <a:r>
              <a:rPr lang="en-IN" dirty="0" err="1"/>
              <a:t>modeling</a:t>
            </a:r>
            <a:r>
              <a:rPr lang="en-IN" dirty="0"/>
              <a:t> environment for design testing. The Mashup Builder delivers easy dashboard building through common components (or widgets); for example, buttons, lists, wikis, gauges, and etc.</a:t>
            </a:r>
          </a:p>
          <a:p>
            <a:r>
              <a:rPr lang="en-IN" dirty="0" err="1"/>
              <a:t>Thingworx</a:t>
            </a:r>
            <a:r>
              <a:rPr lang="en-IN" dirty="0"/>
              <a:t> uses a search engine known as SQUEAL, meaning Search, Query, and Analysis. Users employ SQUEAL in </a:t>
            </a:r>
            <a:r>
              <a:rPr lang="en-IN" dirty="0" err="1"/>
              <a:t>analyzing</a:t>
            </a:r>
            <a:r>
              <a:rPr lang="en-IN" dirty="0"/>
              <a:t> and filtering data, and searching records.</a:t>
            </a:r>
          </a:p>
          <a:p>
            <a:pPr marL="0" indent="0">
              <a:buNone/>
            </a:pPr>
            <a:br>
              <a:rPr lang="en-IN" dirty="0"/>
            </a:br>
            <a:endParaRPr lang="en-IN"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56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3894886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platforms – </a:t>
            </a:r>
            <a:r>
              <a:rPr lang="en-IN" dirty="0" err="1">
                <a:latin typeface="Arial" panose="020B0604020202020204" pitchFamily="34" charset="0"/>
                <a:cs typeface="Arial" panose="020B0604020202020204" pitchFamily="34" charset="0"/>
              </a:rPr>
              <a:t>Thingworx</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br>
              <a:rPr lang="en-IN" dirty="0"/>
            </a:br>
            <a:endParaRPr lang="en-IN"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57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28E28CCC-6A8A-4CE2-A135-5CAFD2E72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086" y="1870075"/>
            <a:ext cx="10250714" cy="4351338"/>
          </a:xfrm>
          <a:prstGeom prst="rect">
            <a:avLst/>
          </a:prstGeom>
        </p:spPr>
      </p:pic>
    </p:spTree>
    <p:extLst>
      <p:ext uri="{BB962C8B-B14F-4D97-AF65-F5344CB8AC3E}">
        <p14:creationId xmlns:p14="http://schemas.microsoft.com/office/powerpoint/2010/main" val="18541241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platforms – </a:t>
            </a:r>
            <a:r>
              <a:rPr lang="en-IN" dirty="0" err="1">
                <a:latin typeface="Arial" panose="020B0604020202020204" pitchFamily="34" charset="0"/>
                <a:cs typeface="Arial" panose="020B0604020202020204" pitchFamily="34" charset="0"/>
              </a:rPr>
              <a:t>ThingWorx</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pPr marL="0" indent="0">
              <a:buNone/>
            </a:pPr>
            <a:br>
              <a:rPr lang="en-IN" dirty="0"/>
            </a:br>
            <a:endParaRPr lang="en-IN"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58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D215C83D-D574-4843-A97F-DC3CED92B1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85" y="1568778"/>
            <a:ext cx="10047515" cy="4562475"/>
          </a:xfrm>
          <a:prstGeom prst="rect">
            <a:avLst/>
          </a:prstGeom>
        </p:spPr>
      </p:pic>
    </p:spTree>
    <p:extLst>
      <p:ext uri="{BB962C8B-B14F-4D97-AF65-F5344CB8AC3E}">
        <p14:creationId xmlns:p14="http://schemas.microsoft.com/office/powerpoint/2010/main" val="35697271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platforms – </a:t>
            </a:r>
            <a:r>
              <a:rPr lang="en-IN" dirty="0" err="1">
                <a:latin typeface="Arial" panose="020B0604020202020204" pitchFamily="34" charset="0"/>
                <a:cs typeface="Arial" panose="020B0604020202020204" pitchFamily="34" charset="0"/>
              </a:rPr>
              <a:t>Thingworx</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fontScale="85000" lnSpcReduction="20000"/>
          </a:bodyPr>
          <a:lstStyle/>
          <a:p>
            <a:pPr marL="0" indent="0">
              <a:buNone/>
            </a:pPr>
            <a:r>
              <a:rPr lang="en-IN" dirty="0" err="1"/>
              <a:t>Thingworx</a:t>
            </a:r>
            <a:r>
              <a:rPr lang="en-IN" dirty="0"/>
              <a:t> is a platform for the rapid development and deployment of smart, connected devices. Its set of integrated IoT development tools support connectivity, analysis, production, and other aspects of IoT development.</a:t>
            </a:r>
          </a:p>
          <a:p>
            <a:r>
              <a:rPr lang="en-IN" dirty="0"/>
              <a:t>Components</a:t>
            </a:r>
          </a:p>
          <a:p>
            <a:r>
              <a:rPr lang="en-IN" dirty="0" err="1"/>
              <a:t>Thingworx</a:t>
            </a:r>
            <a:r>
              <a:rPr lang="en-IN" dirty="0"/>
              <a:t> offers several key tools for building applications. These tools include the Composer, the Mashup Builder, storage, a search engine, collaboration, and connectivity. The Composer provides a </a:t>
            </a:r>
            <a:r>
              <a:rPr lang="en-IN" dirty="0" err="1"/>
              <a:t>modeling</a:t>
            </a:r>
            <a:r>
              <a:rPr lang="en-IN" dirty="0"/>
              <a:t> environment for design testing. The Mashup Builder delivers easy dashboard building through common components (or widgets); for example, buttons, lists, wikis, gauges, and etc.</a:t>
            </a:r>
          </a:p>
          <a:p>
            <a:r>
              <a:rPr lang="en-IN" dirty="0" err="1"/>
              <a:t>Thingworx</a:t>
            </a:r>
            <a:r>
              <a:rPr lang="en-IN" dirty="0"/>
              <a:t> uses a search engine known as SQUEAL, meaning Search, Query, and Analysis. Users employ SQUEAL in </a:t>
            </a:r>
            <a:r>
              <a:rPr lang="en-IN" dirty="0" err="1"/>
              <a:t>analyzing</a:t>
            </a:r>
            <a:r>
              <a:rPr lang="en-IN" dirty="0"/>
              <a:t> and filtering data, and searching records.</a:t>
            </a:r>
          </a:p>
          <a:p>
            <a:pPr marL="0" indent="0">
              <a:buNone/>
            </a:pPr>
            <a:br>
              <a:rPr lang="en-IN" dirty="0"/>
            </a:br>
            <a:endParaRPr lang="en-IN"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59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3649298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EF4A0-54C0-42FC-AA9D-018A6D9F68EB}"/>
              </a:ext>
            </a:extLst>
          </p:cNvPr>
          <p:cNvSpPr>
            <a:spLocks noGrp="1"/>
          </p:cNvSpPr>
          <p:nvPr>
            <p:ph type="title"/>
          </p:nvPr>
        </p:nvSpPr>
        <p:spPr/>
        <p:txBody>
          <a:bodyPr/>
          <a:lstStyle/>
          <a:p>
            <a:r>
              <a:rPr lang="en-IN" dirty="0"/>
              <a:t>MQTT – Terminologies</a:t>
            </a:r>
          </a:p>
        </p:txBody>
      </p:sp>
      <p:sp>
        <p:nvSpPr>
          <p:cNvPr id="4" name="Footer Placeholder 3">
            <a:extLst>
              <a:ext uri="{FF2B5EF4-FFF2-40B4-BE49-F238E27FC236}">
                <a16:creationId xmlns:a16="http://schemas.microsoft.com/office/drawing/2014/main" id="{A72B64E1-FBDA-48D5-8B58-C50E54D498C6}"/>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DF138AFC-EC22-4884-A09A-939352A086D0}"/>
              </a:ext>
            </a:extLst>
          </p:cNvPr>
          <p:cNvSpPr>
            <a:spLocks noGrp="1"/>
          </p:cNvSpPr>
          <p:nvPr>
            <p:ph type="sldNum" sz="quarter" idx="12"/>
          </p:nvPr>
        </p:nvSpPr>
        <p:spPr/>
        <p:txBody>
          <a:bodyPr/>
          <a:lstStyle/>
          <a:p>
            <a:fld id="{D300B680-4920-456B-94E7-EB6DEF2EAF04}" type="slidenum">
              <a:rPr lang="en-IN" smtClean="0"/>
              <a:t>6</a:t>
            </a:fld>
            <a:endParaRPr lang="en-IN"/>
          </a:p>
        </p:txBody>
      </p:sp>
      <p:sp>
        <p:nvSpPr>
          <p:cNvPr id="9" name="Content Placeholder 8">
            <a:extLst>
              <a:ext uri="{FF2B5EF4-FFF2-40B4-BE49-F238E27FC236}">
                <a16:creationId xmlns:a16="http://schemas.microsoft.com/office/drawing/2014/main" id="{0BEC74F9-E268-4B1A-AC6C-43BAA60A7458}"/>
              </a:ext>
            </a:extLst>
          </p:cNvPr>
          <p:cNvSpPr>
            <a:spLocks noGrp="1"/>
          </p:cNvSpPr>
          <p:nvPr>
            <p:ph idx="1"/>
          </p:nvPr>
        </p:nvSpPr>
        <p:spPr/>
        <p:txBody>
          <a:bodyPr/>
          <a:lstStyle/>
          <a:p>
            <a:r>
              <a:rPr lang="en-IN" dirty="0"/>
              <a:t>Terminology</a:t>
            </a:r>
          </a:p>
          <a:p>
            <a:endParaRPr lang="en-IN" dirty="0"/>
          </a:p>
        </p:txBody>
      </p:sp>
      <p:pic>
        <p:nvPicPr>
          <p:cNvPr id="11" name="Picture 10">
            <a:extLst>
              <a:ext uri="{FF2B5EF4-FFF2-40B4-BE49-F238E27FC236}">
                <a16:creationId xmlns:a16="http://schemas.microsoft.com/office/drawing/2014/main" id="{73707DFA-43F2-4867-A18E-0D9CEC7E1F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7052" y="3293854"/>
            <a:ext cx="10220404" cy="3062496"/>
          </a:xfrm>
          <a:prstGeom prst="rect">
            <a:avLst/>
          </a:prstGeom>
        </p:spPr>
      </p:pic>
    </p:spTree>
    <p:extLst>
      <p:ext uri="{BB962C8B-B14F-4D97-AF65-F5344CB8AC3E}">
        <p14:creationId xmlns:p14="http://schemas.microsoft.com/office/powerpoint/2010/main" val="32874036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Prominent opensource </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IoT platforms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fontScale="40000" lnSpcReduction="20000"/>
          </a:bodyPr>
          <a:lstStyle/>
          <a:p>
            <a:r>
              <a:rPr lang="en-IN" sz="6400" b="1" dirty="0" err="1">
                <a:latin typeface="Arial" panose="020B0604020202020204" pitchFamily="34" charset="0"/>
                <a:cs typeface="Arial" panose="020B0604020202020204" pitchFamily="34" charset="0"/>
              </a:rPr>
              <a:t>Kaa</a:t>
            </a:r>
            <a:r>
              <a:rPr lang="en-IN" sz="6400" b="1" dirty="0">
                <a:latin typeface="Arial" panose="020B0604020202020204" pitchFamily="34" charset="0"/>
                <a:cs typeface="Arial" panose="020B0604020202020204" pitchFamily="34" charset="0"/>
              </a:rPr>
              <a:t> IoT Platform</a:t>
            </a:r>
          </a:p>
          <a:p>
            <a:r>
              <a:rPr lang="en-IN" sz="6400" b="1" dirty="0" err="1">
                <a:latin typeface="Arial" panose="020B0604020202020204" pitchFamily="34" charset="0"/>
                <a:cs typeface="Arial" panose="020B0604020202020204" pitchFamily="34" charset="0"/>
              </a:rPr>
              <a:t>SiteWhere</a:t>
            </a:r>
            <a:endParaRPr lang="en-IN" sz="6400" b="1" dirty="0">
              <a:latin typeface="Arial" panose="020B0604020202020204" pitchFamily="34" charset="0"/>
              <a:cs typeface="Arial" panose="020B0604020202020204" pitchFamily="34" charset="0"/>
            </a:endParaRPr>
          </a:p>
          <a:p>
            <a:r>
              <a:rPr lang="en-IN" sz="6400" b="1" dirty="0" err="1">
                <a:latin typeface="Arial" panose="020B0604020202020204" pitchFamily="34" charset="0"/>
                <a:cs typeface="Arial" panose="020B0604020202020204" pitchFamily="34" charset="0"/>
              </a:rPr>
              <a:t>ThingSpeak</a:t>
            </a:r>
            <a:endParaRPr lang="en-IN" sz="6400" b="1" dirty="0">
              <a:latin typeface="Arial" panose="020B0604020202020204" pitchFamily="34" charset="0"/>
              <a:cs typeface="Arial" panose="020B0604020202020204" pitchFamily="34" charset="0"/>
            </a:endParaRPr>
          </a:p>
          <a:p>
            <a:r>
              <a:rPr lang="en-IN" sz="6400" b="1" dirty="0" err="1">
                <a:latin typeface="Arial" panose="020B0604020202020204" pitchFamily="34" charset="0"/>
                <a:cs typeface="Arial" panose="020B0604020202020204" pitchFamily="34" charset="0"/>
              </a:rPr>
              <a:t>DeviceHive</a:t>
            </a:r>
            <a:endParaRPr lang="en-IN" sz="6400" b="1" dirty="0">
              <a:latin typeface="Arial" panose="020B0604020202020204" pitchFamily="34" charset="0"/>
              <a:cs typeface="Arial" panose="020B0604020202020204" pitchFamily="34" charset="0"/>
            </a:endParaRPr>
          </a:p>
          <a:p>
            <a:r>
              <a:rPr lang="en-IN" sz="6400" b="1" dirty="0">
                <a:latin typeface="Arial" panose="020B0604020202020204" pitchFamily="34" charset="0"/>
                <a:cs typeface="Arial" panose="020B0604020202020204" pitchFamily="34" charset="0"/>
              </a:rPr>
              <a:t>Zetta</a:t>
            </a:r>
          </a:p>
          <a:p>
            <a:r>
              <a:rPr lang="en-IN" sz="6400" b="1" dirty="0">
                <a:latin typeface="Arial" panose="020B0604020202020204" pitchFamily="34" charset="0"/>
                <a:cs typeface="Arial" panose="020B0604020202020204" pitchFamily="34" charset="0"/>
              </a:rPr>
              <a:t>DSA</a:t>
            </a:r>
          </a:p>
          <a:p>
            <a:r>
              <a:rPr lang="en-IN" sz="6400" b="1" dirty="0" err="1">
                <a:latin typeface="Arial" panose="020B0604020202020204" pitchFamily="34" charset="0"/>
                <a:cs typeface="Arial" panose="020B0604020202020204" pitchFamily="34" charset="0"/>
              </a:rPr>
              <a:t>ThingsBoard</a:t>
            </a:r>
            <a:endParaRPr lang="en-IN" sz="6400" b="1" dirty="0">
              <a:latin typeface="Arial" panose="020B0604020202020204" pitchFamily="34" charset="0"/>
              <a:cs typeface="Arial" panose="020B0604020202020204" pitchFamily="34" charset="0"/>
            </a:endParaRPr>
          </a:p>
          <a:p>
            <a:r>
              <a:rPr lang="en-IN" sz="6400" b="1" dirty="0">
                <a:latin typeface="Arial" panose="020B0604020202020204" pitchFamily="34" charset="0"/>
                <a:cs typeface="Arial" panose="020B0604020202020204" pitchFamily="34" charset="0"/>
              </a:rPr>
              <a:t>Thinger.io</a:t>
            </a:r>
          </a:p>
          <a:p>
            <a:r>
              <a:rPr lang="en-IN" sz="6400" b="1" dirty="0">
                <a:latin typeface="Arial" panose="020B0604020202020204" pitchFamily="34" charset="0"/>
                <a:cs typeface="Arial" panose="020B0604020202020204" pitchFamily="34" charset="0"/>
              </a:rPr>
              <a:t>WSO2</a:t>
            </a:r>
          </a:p>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60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4357904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a:xfrm>
            <a:off x="838200" y="365125"/>
            <a:ext cx="10515600" cy="802493"/>
          </a:xfrm>
        </p:spPr>
        <p:txBody>
          <a:bodyPr>
            <a:normAutofit fontScale="90000"/>
          </a:bodyPr>
          <a:lstStyle/>
          <a:p>
            <a:r>
              <a:rPr lang="en-IN" dirty="0">
                <a:latin typeface="Arial" panose="020B0604020202020204" pitchFamily="34" charset="0"/>
                <a:cs typeface="Arial" panose="020B0604020202020204" pitchFamily="34" charset="0"/>
              </a:rPr>
              <a:t>Comparison of opensource platforms </a:t>
            </a:r>
            <a:br>
              <a:rPr lang="en-IN" dirty="0">
                <a:latin typeface="Arial" panose="020B0604020202020204" pitchFamily="34" charset="0"/>
                <a:cs typeface="Arial" panose="020B0604020202020204" pitchFamily="34" charset="0"/>
              </a:rPr>
            </a:b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61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744" y="18119"/>
            <a:ext cx="2872799" cy="1149499"/>
          </a:xfrm>
          <a:prstGeom prst="rect">
            <a:avLst/>
          </a:prstGeom>
        </p:spPr>
      </p:pic>
      <p:graphicFrame>
        <p:nvGraphicFramePr>
          <p:cNvPr id="6" name="Table 5">
            <a:extLst>
              <a:ext uri="{FF2B5EF4-FFF2-40B4-BE49-F238E27FC236}">
                <a16:creationId xmlns:a16="http://schemas.microsoft.com/office/drawing/2014/main" id="{E6A6F4A9-B9AB-4B62-9FEA-82EF3AF7513C}"/>
              </a:ext>
            </a:extLst>
          </p:cNvPr>
          <p:cNvGraphicFramePr>
            <a:graphicFrameLocks noGrp="1"/>
          </p:cNvGraphicFramePr>
          <p:nvPr>
            <p:extLst>
              <p:ext uri="{D42A27DB-BD31-4B8C-83A1-F6EECF244321}">
                <p14:modId xmlns:p14="http://schemas.microsoft.com/office/powerpoint/2010/main" val="2658782352"/>
              </p:ext>
            </p:extLst>
          </p:nvPr>
        </p:nvGraphicFramePr>
        <p:xfrm>
          <a:off x="20457" y="1142036"/>
          <a:ext cx="12151087" cy="5669296"/>
        </p:xfrm>
        <a:graphic>
          <a:graphicData uri="http://schemas.openxmlformats.org/drawingml/2006/table">
            <a:tbl>
              <a:tblPr/>
              <a:tblGrid>
                <a:gridCol w="1432203">
                  <a:extLst>
                    <a:ext uri="{9D8B030D-6E8A-4147-A177-3AD203B41FA5}">
                      <a16:colId xmlns:a16="http://schemas.microsoft.com/office/drawing/2014/main" val="4040471541"/>
                    </a:ext>
                  </a:extLst>
                </a:gridCol>
                <a:gridCol w="1673424">
                  <a:extLst>
                    <a:ext uri="{9D8B030D-6E8A-4147-A177-3AD203B41FA5}">
                      <a16:colId xmlns:a16="http://schemas.microsoft.com/office/drawing/2014/main" val="1334922253"/>
                    </a:ext>
                  </a:extLst>
                </a:gridCol>
                <a:gridCol w="1703567">
                  <a:extLst>
                    <a:ext uri="{9D8B030D-6E8A-4147-A177-3AD203B41FA5}">
                      <a16:colId xmlns:a16="http://schemas.microsoft.com/office/drawing/2014/main" val="3002983517"/>
                    </a:ext>
                  </a:extLst>
                </a:gridCol>
                <a:gridCol w="1869400">
                  <a:extLst>
                    <a:ext uri="{9D8B030D-6E8A-4147-A177-3AD203B41FA5}">
                      <a16:colId xmlns:a16="http://schemas.microsoft.com/office/drawing/2014/main" val="3159338136"/>
                    </a:ext>
                  </a:extLst>
                </a:gridCol>
                <a:gridCol w="1462346">
                  <a:extLst>
                    <a:ext uri="{9D8B030D-6E8A-4147-A177-3AD203B41FA5}">
                      <a16:colId xmlns:a16="http://schemas.microsoft.com/office/drawing/2014/main" val="3637559120"/>
                    </a:ext>
                  </a:extLst>
                </a:gridCol>
                <a:gridCol w="1688485">
                  <a:extLst>
                    <a:ext uri="{9D8B030D-6E8A-4147-A177-3AD203B41FA5}">
                      <a16:colId xmlns:a16="http://schemas.microsoft.com/office/drawing/2014/main" val="1467213418"/>
                    </a:ext>
                  </a:extLst>
                </a:gridCol>
                <a:gridCol w="1296513">
                  <a:extLst>
                    <a:ext uri="{9D8B030D-6E8A-4147-A177-3AD203B41FA5}">
                      <a16:colId xmlns:a16="http://schemas.microsoft.com/office/drawing/2014/main" val="642688330"/>
                    </a:ext>
                  </a:extLst>
                </a:gridCol>
                <a:gridCol w="1025149">
                  <a:extLst>
                    <a:ext uri="{9D8B030D-6E8A-4147-A177-3AD203B41FA5}">
                      <a16:colId xmlns:a16="http://schemas.microsoft.com/office/drawing/2014/main" val="3410338542"/>
                    </a:ext>
                  </a:extLst>
                </a:gridCol>
              </a:tblGrid>
              <a:tr h="676564">
                <a:tc>
                  <a:txBody>
                    <a:bodyPr/>
                    <a:lstStyle/>
                    <a:p>
                      <a:pPr algn="l" fontAlgn="base"/>
                      <a:r>
                        <a:rPr lang="en-IN" sz="1100" b="1">
                          <a:effectLst/>
                          <a:latin typeface="inherit"/>
                        </a:rPr>
                        <a:t>IoT Software Platform</a:t>
                      </a:r>
                      <a:endParaRPr lang="en-IN" sz="110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CECECE"/>
                    </a:solidFill>
                  </a:tcPr>
                </a:tc>
                <a:tc>
                  <a:txBody>
                    <a:bodyPr/>
                    <a:lstStyle/>
                    <a:p>
                      <a:pPr algn="l" fontAlgn="base"/>
                      <a:r>
                        <a:rPr lang="en-IN" sz="1100" b="1">
                          <a:effectLst/>
                          <a:latin typeface="inherit"/>
                        </a:rPr>
                        <a:t>Device management?</a:t>
                      </a:r>
                      <a:endParaRPr lang="en-IN" sz="110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CECECE"/>
                    </a:solidFill>
                  </a:tcPr>
                </a:tc>
                <a:tc>
                  <a:txBody>
                    <a:bodyPr/>
                    <a:lstStyle/>
                    <a:p>
                      <a:pPr algn="l" fontAlgn="base"/>
                      <a:r>
                        <a:rPr lang="en-IN" sz="1100" b="1">
                          <a:effectLst/>
                          <a:latin typeface="inherit"/>
                        </a:rPr>
                        <a:t>Integration</a:t>
                      </a:r>
                      <a:endParaRPr lang="en-IN" sz="110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CECECE"/>
                    </a:solidFill>
                  </a:tcPr>
                </a:tc>
                <a:tc>
                  <a:txBody>
                    <a:bodyPr/>
                    <a:lstStyle/>
                    <a:p>
                      <a:pPr algn="l" fontAlgn="base"/>
                      <a:r>
                        <a:rPr lang="en-IN" sz="1100" b="1">
                          <a:effectLst/>
                          <a:latin typeface="inherit"/>
                        </a:rPr>
                        <a:t>Security</a:t>
                      </a:r>
                      <a:endParaRPr lang="en-IN" sz="110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CECECE"/>
                    </a:solidFill>
                  </a:tcPr>
                </a:tc>
                <a:tc>
                  <a:txBody>
                    <a:bodyPr/>
                    <a:lstStyle/>
                    <a:p>
                      <a:pPr algn="l" fontAlgn="base"/>
                      <a:r>
                        <a:rPr lang="en-IN" sz="1100" b="1">
                          <a:effectLst/>
                          <a:latin typeface="inherit"/>
                        </a:rPr>
                        <a:t>Protocols for data collection</a:t>
                      </a:r>
                      <a:endParaRPr lang="en-IN" sz="110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CECECE"/>
                    </a:solidFill>
                  </a:tcPr>
                </a:tc>
                <a:tc>
                  <a:txBody>
                    <a:bodyPr/>
                    <a:lstStyle/>
                    <a:p>
                      <a:pPr algn="l" fontAlgn="base"/>
                      <a:r>
                        <a:rPr lang="en-IN" sz="1100" b="1">
                          <a:effectLst/>
                          <a:latin typeface="inherit"/>
                        </a:rPr>
                        <a:t>Analytics</a:t>
                      </a:r>
                      <a:endParaRPr lang="en-IN" sz="110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CECECE"/>
                    </a:solidFill>
                  </a:tcPr>
                </a:tc>
                <a:tc>
                  <a:txBody>
                    <a:bodyPr/>
                    <a:lstStyle/>
                    <a:p>
                      <a:pPr algn="l" fontAlgn="base"/>
                      <a:r>
                        <a:rPr lang="en-IN" sz="1100" b="1">
                          <a:effectLst/>
                          <a:latin typeface="inherit"/>
                        </a:rPr>
                        <a:t>Support for visualizations?</a:t>
                      </a:r>
                      <a:endParaRPr lang="en-IN" sz="110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CECECE"/>
                    </a:solidFill>
                  </a:tcPr>
                </a:tc>
                <a:tc>
                  <a:txBody>
                    <a:bodyPr/>
                    <a:lstStyle/>
                    <a:p>
                      <a:pPr algn="l" fontAlgn="base"/>
                      <a:r>
                        <a:rPr lang="en-IN" sz="1100" b="1">
                          <a:effectLst/>
                          <a:latin typeface="inherit"/>
                        </a:rPr>
                        <a:t>DB</a:t>
                      </a:r>
                      <a:endParaRPr lang="en-IN" sz="110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CECECE"/>
                    </a:solidFill>
                  </a:tcPr>
                </a:tc>
                <a:extLst>
                  <a:ext uri="{0D108BD9-81ED-4DB2-BD59-A6C34878D82A}">
                    <a16:rowId xmlns:a16="http://schemas.microsoft.com/office/drawing/2014/main" val="501044797"/>
                  </a:ext>
                </a:extLst>
              </a:tr>
              <a:tr h="807455">
                <a:tc>
                  <a:txBody>
                    <a:bodyPr/>
                    <a:lstStyle/>
                    <a:p>
                      <a:pPr algn="l" fontAlgn="base"/>
                      <a:r>
                        <a:rPr lang="en-IN" sz="1100" b="1">
                          <a:effectLst/>
                          <a:latin typeface="inherit"/>
                        </a:rPr>
                        <a:t>Kaa IoT Platform</a:t>
                      </a:r>
                      <a:endParaRPr lang="en-IN" sz="110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Yes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Portable SDK available to integate any particular platfrom, REST API</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Link Encryption (SSL), RSA key 2048 bits,  AES key 256 bits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MQTT, CoAP, XMPP, TCP, HTTP</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Real time IoT Data Analytics and Visualization with Kaa, Apache Cassandra and Apache Zappelin</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Yes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MongoDB, Cassandra, Hadoop, Oracle NoSQL</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extLst>
                  <a:ext uri="{0D108BD9-81ED-4DB2-BD59-A6C34878D82A}">
                    <a16:rowId xmlns:a16="http://schemas.microsoft.com/office/drawing/2014/main" val="910127185"/>
                  </a:ext>
                </a:extLst>
              </a:tr>
              <a:tr h="676564">
                <a:tc>
                  <a:txBody>
                    <a:bodyPr/>
                    <a:lstStyle/>
                    <a:p>
                      <a:pPr algn="l" fontAlgn="base"/>
                      <a:r>
                        <a:rPr lang="en-IN" sz="1100" b="1" dirty="0" err="1">
                          <a:effectLst/>
                          <a:latin typeface="inherit"/>
                        </a:rPr>
                        <a:t>SiteWhere</a:t>
                      </a:r>
                      <a:endParaRPr lang="en-IN" sz="1100" dirty="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dirty="0">
                          <a:effectLst/>
                          <a:latin typeface="inherit"/>
                        </a:rPr>
                        <a:t>Yes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dirty="0">
                          <a:effectLst/>
                          <a:latin typeface="inherit"/>
                        </a:rPr>
                        <a:t>REST API, Mule </a:t>
                      </a:r>
                      <a:r>
                        <a:rPr lang="en-IN" sz="1100" dirty="0" err="1">
                          <a:effectLst/>
                          <a:latin typeface="inherit"/>
                        </a:rPr>
                        <a:t>AnyPoint</a:t>
                      </a:r>
                      <a:r>
                        <a:rPr lang="en-IN" sz="1100" dirty="0">
                          <a:effectLst/>
                          <a:latin typeface="inherit"/>
                        </a:rPr>
                        <a:t>, and more</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Link Encryption (SSL), Spring Security</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MQTT, AMQP, Stomp, WebSockets, and direct socket connections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Real-time analytics (Apache Spark)</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No</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MongoDB, HBase , InfluxDB</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extLst>
                  <a:ext uri="{0D108BD9-81ED-4DB2-BD59-A6C34878D82A}">
                    <a16:rowId xmlns:a16="http://schemas.microsoft.com/office/drawing/2014/main" val="845451915"/>
                  </a:ext>
                </a:extLst>
              </a:tr>
              <a:tr h="676564">
                <a:tc>
                  <a:txBody>
                    <a:bodyPr/>
                    <a:lstStyle/>
                    <a:p>
                      <a:pPr algn="l" fontAlgn="base"/>
                      <a:r>
                        <a:rPr lang="en-IN" sz="1100" b="1">
                          <a:effectLst/>
                          <a:latin typeface="inherit"/>
                        </a:rPr>
                        <a:t>ThingSpeak</a:t>
                      </a:r>
                      <a:endParaRPr lang="en-IN" sz="110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No</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REST and MQTT APIs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Basic Authentication</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HTTP</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dirty="0">
                          <a:effectLst/>
                          <a:latin typeface="inherit"/>
                        </a:rPr>
                        <a:t>MATLAB Analytics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No</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MySQL</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extLst>
                  <a:ext uri="{0D108BD9-81ED-4DB2-BD59-A6C34878D82A}">
                    <a16:rowId xmlns:a16="http://schemas.microsoft.com/office/drawing/2014/main" val="3138697219"/>
                  </a:ext>
                </a:extLst>
              </a:tr>
              <a:tr h="676564">
                <a:tc>
                  <a:txBody>
                    <a:bodyPr/>
                    <a:lstStyle/>
                    <a:p>
                      <a:pPr algn="l" fontAlgn="base"/>
                      <a:r>
                        <a:rPr lang="en-IN" sz="1100" b="1">
                          <a:effectLst/>
                          <a:latin typeface="inherit"/>
                        </a:rPr>
                        <a:t>DeviceHive</a:t>
                      </a:r>
                      <a:endParaRPr lang="en-IN" sz="110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*Unknown</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 REST AP, MQTT APIs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dirty="0">
                          <a:effectLst/>
                          <a:latin typeface="inherit"/>
                        </a:rPr>
                        <a:t>Basic Authentication using JSON Web Tokens (JWT)</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REST API, WebSockets or MQTT</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Real-time analytics (Apache Spark)</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Yes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PostgreSQL ,SAP Hana DB</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extLst>
                  <a:ext uri="{0D108BD9-81ED-4DB2-BD59-A6C34878D82A}">
                    <a16:rowId xmlns:a16="http://schemas.microsoft.com/office/drawing/2014/main" val="81741538"/>
                  </a:ext>
                </a:extLst>
              </a:tr>
              <a:tr h="272665">
                <a:tc>
                  <a:txBody>
                    <a:bodyPr/>
                    <a:lstStyle/>
                    <a:p>
                      <a:pPr algn="l" fontAlgn="base"/>
                      <a:r>
                        <a:rPr lang="en-IN" sz="1100" b="1">
                          <a:effectLst/>
                          <a:latin typeface="inherit"/>
                        </a:rPr>
                        <a:t>Zetta</a:t>
                      </a:r>
                      <a:endParaRPr lang="en-IN" sz="110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No</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REST APIs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Basic Authentication</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HTTP</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Using Splunk</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No</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Unknown</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extLst>
                  <a:ext uri="{0D108BD9-81ED-4DB2-BD59-A6C34878D82A}">
                    <a16:rowId xmlns:a16="http://schemas.microsoft.com/office/drawing/2014/main" val="1945966670"/>
                  </a:ext>
                </a:extLst>
              </a:tr>
              <a:tr h="488175">
                <a:tc>
                  <a:txBody>
                    <a:bodyPr/>
                    <a:lstStyle/>
                    <a:p>
                      <a:pPr algn="l" fontAlgn="base"/>
                      <a:r>
                        <a:rPr lang="en-IN" sz="1100" b="1">
                          <a:effectLst/>
                          <a:latin typeface="inherit"/>
                        </a:rPr>
                        <a:t>Distributed Services Architecture (DSA)</a:t>
                      </a:r>
                      <a:endParaRPr lang="en-IN" sz="110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NO</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REST APIs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Basic Authentication</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HTTP</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No</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No</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ETSDB – Embedded Time Series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extLst>
                  <a:ext uri="{0D108BD9-81ED-4DB2-BD59-A6C34878D82A}">
                    <a16:rowId xmlns:a16="http://schemas.microsoft.com/office/drawing/2014/main" val="2279854014"/>
                  </a:ext>
                </a:extLst>
              </a:tr>
              <a:tr h="328536">
                <a:tc>
                  <a:txBody>
                    <a:bodyPr/>
                    <a:lstStyle/>
                    <a:p>
                      <a:pPr algn="l" fontAlgn="base"/>
                      <a:r>
                        <a:rPr lang="en-IN" sz="1100" b="1">
                          <a:effectLst/>
                          <a:latin typeface="inherit"/>
                        </a:rPr>
                        <a:t>Thingsboard.io</a:t>
                      </a:r>
                      <a:endParaRPr lang="en-IN" sz="110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Yes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REST APIs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Basic Authentication</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MQTT, CoAP and HTTP</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Real time analytics(Apache Spark, Kafka)</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No</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Cassandra</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extLst>
                  <a:ext uri="{0D108BD9-81ED-4DB2-BD59-A6C34878D82A}">
                    <a16:rowId xmlns:a16="http://schemas.microsoft.com/office/drawing/2014/main" val="156814921"/>
                  </a:ext>
                </a:extLst>
              </a:tr>
              <a:tr h="328536">
                <a:tc>
                  <a:txBody>
                    <a:bodyPr/>
                    <a:lstStyle/>
                    <a:p>
                      <a:pPr algn="l" fontAlgn="base"/>
                      <a:r>
                        <a:rPr lang="en-IN" sz="1100" b="1">
                          <a:effectLst/>
                          <a:latin typeface="inherit"/>
                        </a:rPr>
                        <a:t>Thinger.io</a:t>
                      </a:r>
                      <a:endParaRPr lang="en-IN" sz="110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Yes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REST APIs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Link Encryption (SSL/TLS) and basic authentication</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MQTT, CoAP and HTTP</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Yes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No</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MongodB</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extLst>
                  <a:ext uri="{0D108BD9-81ED-4DB2-BD59-A6C34878D82A}">
                    <a16:rowId xmlns:a16="http://schemas.microsoft.com/office/drawing/2014/main" val="984375214"/>
                  </a:ext>
                </a:extLst>
              </a:tr>
              <a:tr h="647815">
                <a:tc>
                  <a:txBody>
                    <a:bodyPr/>
                    <a:lstStyle/>
                    <a:p>
                      <a:pPr algn="l" fontAlgn="base"/>
                      <a:r>
                        <a:rPr lang="en-IN" sz="1100" b="1">
                          <a:effectLst/>
                          <a:latin typeface="inherit"/>
                        </a:rPr>
                        <a:t>WSo2</a:t>
                      </a:r>
                      <a:endParaRPr lang="en-IN" sz="1100">
                        <a:effectLst/>
                        <a:latin typeface="inherit"/>
                      </a:endParaRP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Yes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REST APIs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dirty="0">
                          <a:effectLst/>
                          <a:latin typeface="inherit"/>
                        </a:rPr>
                        <a:t>Link Encryption (SSL) and basic authentication</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HTTP, WSO2 ESB, MQTT</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Yes, WSO2 Data Analytics Server</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a:effectLst/>
                          <a:latin typeface="inherit"/>
                        </a:rPr>
                        <a:t>Yes</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tc>
                  <a:txBody>
                    <a:bodyPr/>
                    <a:lstStyle/>
                    <a:p>
                      <a:pPr algn="l" fontAlgn="base"/>
                      <a:r>
                        <a:rPr lang="en-IN" sz="1100" dirty="0">
                          <a:effectLst/>
                          <a:latin typeface="inherit"/>
                        </a:rPr>
                        <a:t>Oracle, PostgreSQL, MySQL, or MS SQL</a:t>
                      </a:r>
                    </a:p>
                  </a:txBody>
                  <a:tcPr marL="10415" marR="10415" marT="4860" marB="4860" anchor="ctr">
                    <a:lnL w="9525" cap="flat" cmpd="sng" algn="ctr">
                      <a:solidFill>
                        <a:srgbClr val="151414"/>
                      </a:solidFill>
                      <a:prstDash val="solid"/>
                      <a:round/>
                      <a:headEnd type="none" w="med" len="med"/>
                      <a:tailEnd type="none" w="med" len="med"/>
                    </a:lnL>
                    <a:lnR w="9525" cap="flat" cmpd="sng" algn="ctr">
                      <a:solidFill>
                        <a:srgbClr val="151414"/>
                      </a:solidFill>
                      <a:prstDash val="solid"/>
                      <a:round/>
                      <a:headEnd type="none" w="med" len="med"/>
                      <a:tailEnd type="none" w="med" len="med"/>
                    </a:lnR>
                    <a:lnT w="9525" cap="flat" cmpd="sng" algn="ctr">
                      <a:solidFill>
                        <a:srgbClr val="151414"/>
                      </a:solidFill>
                      <a:prstDash val="solid"/>
                      <a:round/>
                      <a:headEnd type="none" w="med" len="med"/>
                      <a:tailEnd type="none" w="med" len="med"/>
                    </a:lnT>
                    <a:lnB w="9525" cap="flat" cmpd="sng" algn="ctr">
                      <a:solidFill>
                        <a:srgbClr val="151414"/>
                      </a:solidFill>
                      <a:prstDash val="solid"/>
                      <a:round/>
                      <a:headEnd type="none" w="med" len="med"/>
                      <a:tailEnd type="none" w="med" len="med"/>
                    </a:lnB>
                    <a:solidFill>
                      <a:srgbClr val="FFFFFF"/>
                    </a:solidFill>
                  </a:tcPr>
                </a:tc>
                <a:extLst>
                  <a:ext uri="{0D108BD9-81ED-4DB2-BD59-A6C34878D82A}">
                    <a16:rowId xmlns:a16="http://schemas.microsoft.com/office/drawing/2014/main" val="2705920028"/>
                  </a:ext>
                </a:extLst>
              </a:tr>
            </a:tbl>
          </a:graphicData>
        </a:graphic>
      </p:graphicFrame>
    </p:spTree>
    <p:extLst>
      <p:ext uri="{BB962C8B-B14F-4D97-AF65-F5344CB8AC3E}">
        <p14:creationId xmlns:p14="http://schemas.microsoft.com/office/powerpoint/2010/main" val="19643882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Consortiums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r>
              <a:rPr lang="en-IN" dirty="0"/>
              <a:t>As vendors struggle to make sense of the Internet of Things, many are realizing the need for consistent standards and broad interoperability for a seamless, connected ecosystem around IoT</a:t>
            </a:r>
          </a:p>
          <a:p>
            <a:r>
              <a:rPr lang="en-IN" dirty="0"/>
              <a:t>Over the past few years, industry titans such as Intel and Cisco Systems have come together to form alliances and consortiums around the various components of the Internet of Things – including communications and broadband, connected buildings, connected home and industrial IoT.</a:t>
            </a:r>
          </a:p>
          <a:p>
            <a:pPr marL="0" indent="0">
              <a:buNone/>
            </a:pP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62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39865559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Consortiums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p:txBody>
          <a:bodyPr>
            <a:normAutofit/>
          </a:bodyPr>
          <a:lstStyle/>
          <a:p>
            <a:br>
              <a:rPr lang="en-IN" dirty="0"/>
            </a:br>
            <a:br>
              <a:rPr lang="en-IN" dirty="0"/>
            </a:b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63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87D66222-B9D3-446A-B7A6-CE87AD967D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851025"/>
            <a:ext cx="10964594" cy="4460875"/>
          </a:xfrm>
          <a:prstGeom prst="rect">
            <a:avLst/>
          </a:prstGeom>
        </p:spPr>
      </p:pic>
    </p:spTree>
    <p:extLst>
      <p:ext uri="{BB962C8B-B14F-4D97-AF65-F5344CB8AC3E}">
        <p14:creationId xmlns:p14="http://schemas.microsoft.com/office/powerpoint/2010/main" val="27910294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IoT Consortiums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5278366"/>
          </a:xfrm>
        </p:spPr>
        <p:txBody>
          <a:bodyPr numCol="2">
            <a:normAutofit fontScale="92500"/>
          </a:bodyPr>
          <a:lstStyle/>
          <a:p>
            <a:pPr marL="0" indent="0">
              <a:buNone/>
            </a:pPr>
            <a:r>
              <a:rPr lang="en-IN" sz="2000" b="1" dirty="0">
                <a:solidFill>
                  <a:srgbClr val="FF0000"/>
                </a:solidFill>
              </a:rPr>
              <a:t>The Industrial Internet Consortium </a:t>
            </a:r>
            <a:r>
              <a:rPr lang="en-IN" sz="2000" dirty="0"/>
              <a:t>was founded by Intel, IBM, GE, Cisco and AT&amp;T in 2014.</a:t>
            </a:r>
            <a:br>
              <a:rPr lang="en-IN" sz="2000" dirty="0"/>
            </a:br>
            <a:endParaRPr lang="en-IN" sz="2000" dirty="0"/>
          </a:p>
          <a:p>
            <a:pPr marL="0" indent="0">
              <a:buNone/>
            </a:pPr>
            <a:r>
              <a:rPr lang="en-IN" sz="2000" dirty="0"/>
              <a:t>This consortium aims to set the architectural framework for industrial IoT by coordinating various ecosystem initiatives to connect objects using common architectures, interoperability and open standards – making it easier to adopt interconnected machines and intelligent analytics.</a:t>
            </a:r>
          </a:p>
          <a:p>
            <a:pPr marL="0" indent="0">
              <a:buNone/>
            </a:pPr>
            <a:endParaRPr lang="en-IN" sz="2000" dirty="0"/>
          </a:p>
          <a:p>
            <a:pPr marL="0" indent="0">
              <a:buNone/>
            </a:pPr>
            <a:r>
              <a:rPr lang="en-IN" sz="2000" b="1" dirty="0"/>
              <a:t>Who It Impacts: </a:t>
            </a:r>
            <a:r>
              <a:rPr lang="en-IN" sz="2000" dirty="0"/>
              <a:t>Solution providers and systems integrators that want to build Internet of Things practices in the industrial space.</a:t>
            </a:r>
            <a:endParaRPr lang="en-IN" sz="2000"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r>
              <a:rPr lang="en-IN" b="1" dirty="0">
                <a:solidFill>
                  <a:srgbClr val="FF0000"/>
                </a:solidFill>
              </a:rPr>
              <a:t>IEEE</a:t>
            </a:r>
            <a:endParaRPr lang="en-IN" sz="2000" dirty="0">
              <a:solidFill>
                <a:srgbClr val="FF0000"/>
              </a:solidFill>
            </a:endParaRPr>
          </a:p>
          <a:p>
            <a:r>
              <a:rPr lang="en-IN" sz="2000" dirty="0"/>
              <a:t>The IEEE IoT Initiative was launched in 2014 by IEEE Future Directions and aims to help </a:t>
            </a:r>
            <a:r>
              <a:rPr lang="en-IN" sz="2100" dirty="0"/>
              <a:t>engineering and technology professionals learn, share knowledge and collaborate around IoT.</a:t>
            </a:r>
          </a:p>
          <a:p>
            <a:r>
              <a:rPr lang="en-IN" sz="2100" dirty="0"/>
              <a:t>IEEE has a variety of programs that can help solution providers that are trying to understand IoT, including the IEEE Technical Community, which is made up of members involved in research, application and implementation of IoT</a:t>
            </a:r>
          </a:p>
          <a:p>
            <a:r>
              <a:rPr lang="en-IN" sz="2100" b="1" dirty="0"/>
              <a:t>Who It Impacts:</a:t>
            </a:r>
            <a:r>
              <a:rPr lang="en-IN" sz="2100" dirty="0"/>
              <a:t> Solution providers that would like to better understand how to monetize the Internet of Things and are looking for real-life applications.</a:t>
            </a:r>
            <a:br>
              <a:rPr lang="en-IN" sz="2000" dirty="0"/>
            </a:br>
            <a:endParaRPr lang="en-IN" sz="2000" dirty="0"/>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64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spTree>
    <p:extLst>
      <p:ext uri="{BB962C8B-B14F-4D97-AF65-F5344CB8AC3E}">
        <p14:creationId xmlns:p14="http://schemas.microsoft.com/office/powerpoint/2010/main" val="42032785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IAM – Manage User Access and Encryption Keys</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65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2B262D24-2F30-429E-B82F-A3FF00EBD64A}"/>
              </a:ext>
            </a:extLst>
          </p:cNvPr>
          <p:cNvPicPr>
            <a:picLocks noChangeAspect="1"/>
          </p:cNvPicPr>
          <p:nvPr/>
        </p:nvPicPr>
        <p:blipFill>
          <a:blip r:embed="rId4"/>
          <a:stretch>
            <a:fillRect/>
          </a:stretch>
        </p:blipFill>
        <p:spPr>
          <a:xfrm>
            <a:off x="0" y="2419643"/>
            <a:ext cx="12192000" cy="4436683"/>
          </a:xfrm>
          <a:prstGeom prst="rect">
            <a:avLst/>
          </a:prstGeom>
        </p:spPr>
      </p:pic>
    </p:spTree>
    <p:extLst>
      <p:ext uri="{BB962C8B-B14F-4D97-AF65-F5344CB8AC3E}">
        <p14:creationId xmlns:p14="http://schemas.microsoft.com/office/powerpoint/2010/main" val="34349398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Users – Add User</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66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010DEFEA-3C8C-4D92-93FB-0DBEFD290324}"/>
              </a:ext>
            </a:extLst>
          </p:cNvPr>
          <p:cNvPicPr>
            <a:picLocks noChangeAspect="1"/>
          </p:cNvPicPr>
          <p:nvPr/>
        </p:nvPicPr>
        <p:blipFill>
          <a:blip r:embed="rId4"/>
          <a:stretch>
            <a:fillRect/>
          </a:stretch>
        </p:blipFill>
        <p:spPr>
          <a:xfrm>
            <a:off x="0" y="2540072"/>
            <a:ext cx="12192000" cy="4316254"/>
          </a:xfrm>
          <a:prstGeom prst="rect">
            <a:avLst/>
          </a:prstGeom>
        </p:spPr>
      </p:pic>
    </p:spTree>
    <p:extLst>
      <p:ext uri="{BB962C8B-B14F-4D97-AF65-F5344CB8AC3E}">
        <p14:creationId xmlns:p14="http://schemas.microsoft.com/office/powerpoint/2010/main" val="5635280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Add User</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67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09DFFA17-A71A-4396-954E-1A7DC8990BE9}"/>
              </a:ext>
            </a:extLst>
          </p:cNvPr>
          <p:cNvPicPr>
            <a:picLocks noChangeAspect="1"/>
          </p:cNvPicPr>
          <p:nvPr/>
        </p:nvPicPr>
        <p:blipFill>
          <a:blip r:embed="rId4"/>
          <a:stretch>
            <a:fillRect/>
          </a:stretch>
        </p:blipFill>
        <p:spPr>
          <a:xfrm>
            <a:off x="0" y="2540072"/>
            <a:ext cx="12192000" cy="4316254"/>
          </a:xfrm>
          <a:prstGeom prst="rect">
            <a:avLst/>
          </a:prstGeom>
        </p:spPr>
      </p:pic>
    </p:spTree>
    <p:extLst>
      <p:ext uri="{BB962C8B-B14F-4D97-AF65-F5344CB8AC3E}">
        <p14:creationId xmlns:p14="http://schemas.microsoft.com/office/powerpoint/2010/main" val="2845718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Groups</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68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26680717-E775-4971-A8D8-86FE3AB8CCAD}"/>
              </a:ext>
            </a:extLst>
          </p:cNvPr>
          <p:cNvPicPr>
            <a:picLocks noChangeAspect="1"/>
          </p:cNvPicPr>
          <p:nvPr/>
        </p:nvPicPr>
        <p:blipFill>
          <a:blip r:embed="rId4"/>
          <a:stretch>
            <a:fillRect/>
          </a:stretch>
        </p:blipFill>
        <p:spPr>
          <a:xfrm>
            <a:off x="0" y="2540072"/>
            <a:ext cx="12192000" cy="4316254"/>
          </a:xfrm>
          <a:prstGeom prst="rect">
            <a:avLst/>
          </a:prstGeom>
        </p:spPr>
      </p:pic>
    </p:spTree>
    <p:extLst>
      <p:ext uri="{BB962C8B-B14F-4D97-AF65-F5344CB8AC3E}">
        <p14:creationId xmlns:p14="http://schemas.microsoft.com/office/powerpoint/2010/main" val="36020209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Groups</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69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19EBBD41-EFBB-448D-8459-AA5222962B70}"/>
              </a:ext>
            </a:extLst>
          </p:cNvPr>
          <p:cNvPicPr>
            <a:picLocks noChangeAspect="1"/>
          </p:cNvPicPr>
          <p:nvPr/>
        </p:nvPicPr>
        <p:blipFill>
          <a:blip r:embed="rId4"/>
          <a:stretch>
            <a:fillRect/>
          </a:stretch>
        </p:blipFill>
        <p:spPr>
          <a:xfrm>
            <a:off x="0" y="2540072"/>
            <a:ext cx="12192000" cy="4316254"/>
          </a:xfrm>
          <a:prstGeom prst="rect">
            <a:avLst/>
          </a:prstGeom>
        </p:spPr>
      </p:pic>
    </p:spTree>
    <p:extLst>
      <p:ext uri="{BB962C8B-B14F-4D97-AF65-F5344CB8AC3E}">
        <p14:creationId xmlns:p14="http://schemas.microsoft.com/office/powerpoint/2010/main" val="1797550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EF4A0-54C0-42FC-AA9D-018A6D9F68EB}"/>
              </a:ext>
            </a:extLst>
          </p:cNvPr>
          <p:cNvSpPr>
            <a:spLocks noGrp="1"/>
          </p:cNvSpPr>
          <p:nvPr>
            <p:ph type="title"/>
          </p:nvPr>
        </p:nvSpPr>
        <p:spPr/>
        <p:txBody>
          <a:bodyPr/>
          <a:lstStyle/>
          <a:p>
            <a:r>
              <a:rPr lang="en-IN" dirty="0"/>
              <a:t>MQTT – Terminologies</a:t>
            </a:r>
          </a:p>
        </p:txBody>
      </p:sp>
      <p:sp>
        <p:nvSpPr>
          <p:cNvPr id="4" name="Footer Placeholder 3">
            <a:extLst>
              <a:ext uri="{FF2B5EF4-FFF2-40B4-BE49-F238E27FC236}">
                <a16:creationId xmlns:a16="http://schemas.microsoft.com/office/drawing/2014/main" id="{A72B64E1-FBDA-48D5-8B58-C50E54D498C6}"/>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DF138AFC-EC22-4884-A09A-939352A086D0}"/>
              </a:ext>
            </a:extLst>
          </p:cNvPr>
          <p:cNvSpPr>
            <a:spLocks noGrp="1"/>
          </p:cNvSpPr>
          <p:nvPr>
            <p:ph type="sldNum" sz="quarter" idx="12"/>
          </p:nvPr>
        </p:nvSpPr>
        <p:spPr/>
        <p:txBody>
          <a:bodyPr/>
          <a:lstStyle/>
          <a:p>
            <a:fld id="{D300B680-4920-456B-94E7-EB6DEF2EAF04}" type="slidenum">
              <a:rPr lang="en-IN" smtClean="0"/>
              <a:t>7</a:t>
            </a:fld>
            <a:endParaRPr lang="en-IN"/>
          </a:p>
        </p:txBody>
      </p:sp>
      <p:sp>
        <p:nvSpPr>
          <p:cNvPr id="9" name="Content Placeholder 8">
            <a:extLst>
              <a:ext uri="{FF2B5EF4-FFF2-40B4-BE49-F238E27FC236}">
                <a16:creationId xmlns:a16="http://schemas.microsoft.com/office/drawing/2014/main" id="{0BEC74F9-E268-4B1A-AC6C-43BAA60A7458}"/>
              </a:ext>
            </a:extLst>
          </p:cNvPr>
          <p:cNvSpPr>
            <a:spLocks noGrp="1"/>
          </p:cNvSpPr>
          <p:nvPr>
            <p:ph idx="1"/>
          </p:nvPr>
        </p:nvSpPr>
        <p:spPr/>
        <p:txBody>
          <a:bodyPr/>
          <a:lstStyle/>
          <a:p>
            <a:r>
              <a:rPr lang="en-IN" dirty="0"/>
              <a:t>Terminology</a:t>
            </a:r>
          </a:p>
          <a:p>
            <a:endParaRPr lang="en-IN" dirty="0"/>
          </a:p>
        </p:txBody>
      </p:sp>
      <p:pic>
        <p:nvPicPr>
          <p:cNvPr id="6" name="Picture 5">
            <a:extLst>
              <a:ext uri="{FF2B5EF4-FFF2-40B4-BE49-F238E27FC236}">
                <a16:creationId xmlns:a16="http://schemas.microsoft.com/office/drawing/2014/main" id="{0A425843-06D0-4327-92FA-00C7749613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361" y="2383436"/>
            <a:ext cx="10379439" cy="3972914"/>
          </a:xfrm>
          <a:prstGeom prst="rect">
            <a:avLst/>
          </a:prstGeom>
        </p:spPr>
      </p:pic>
    </p:spTree>
    <p:extLst>
      <p:ext uri="{BB962C8B-B14F-4D97-AF65-F5344CB8AC3E}">
        <p14:creationId xmlns:p14="http://schemas.microsoft.com/office/powerpoint/2010/main" val="18196362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Groups</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70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B05E8A04-55E3-4EAA-AFEB-EFF530871FCA}"/>
              </a:ext>
            </a:extLst>
          </p:cNvPr>
          <p:cNvPicPr>
            <a:picLocks noChangeAspect="1"/>
          </p:cNvPicPr>
          <p:nvPr/>
        </p:nvPicPr>
        <p:blipFill>
          <a:blip r:embed="rId4"/>
          <a:stretch>
            <a:fillRect/>
          </a:stretch>
        </p:blipFill>
        <p:spPr>
          <a:xfrm>
            <a:off x="0" y="2307102"/>
            <a:ext cx="12192000" cy="4549224"/>
          </a:xfrm>
          <a:prstGeom prst="rect">
            <a:avLst/>
          </a:prstGeom>
        </p:spPr>
      </p:pic>
    </p:spTree>
    <p:extLst>
      <p:ext uri="{BB962C8B-B14F-4D97-AF65-F5344CB8AC3E}">
        <p14:creationId xmlns:p14="http://schemas.microsoft.com/office/powerpoint/2010/main" val="33825182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Groups</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71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AC7B1A10-2901-4B47-80EA-CD4F9842A306}"/>
              </a:ext>
            </a:extLst>
          </p:cNvPr>
          <p:cNvPicPr>
            <a:picLocks noChangeAspect="1"/>
          </p:cNvPicPr>
          <p:nvPr/>
        </p:nvPicPr>
        <p:blipFill>
          <a:blip r:embed="rId4"/>
          <a:stretch>
            <a:fillRect/>
          </a:stretch>
        </p:blipFill>
        <p:spPr>
          <a:xfrm>
            <a:off x="0" y="2037694"/>
            <a:ext cx="12192000" cy="4818632"/>
          </a:xfrm>
          <a:prstGeom prst="rect">
            <a:avLst/>
          </a:prstGeom>
        </p:spPr>
      </p:pic>
    </p:spTree>
    <p:extLst>
      <p:ext uri="{BB962C8B-B14F-4D97-AF65-F5344CB8AC3E}">
        <p14:creationId xmlns:p14="http://schemas.microsoft.com/office/powerpoint/2010/main" val="41692165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Groups</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72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EBD93760-C648-499B-9102-496137308C2A}"/>
              </a:ext>
            </a:extLst>
          </p:cNvPr>
          <p:cNvPicPr>
            <a:picLocks noChangeAspect="1"/>
          </p:cNvPicPr>
          <p:nvPr/>
        </p:nvPicPr>
        <p:blipFill>
          <a:blip r:embed="rId4"/>
          <a:stretch>
            <a:fillRect/>
          </a:stretch>
        </p:blipFill>
        <p:spPr>
          <a:xfrm>
            <a:off x="0" y="2037694"/>
            <a:ext cx="12192000" cy="4318656"/>
          </a:xfrm>
          <a:prstGeom prst="rect">
            <a:avLst/>
          </a:prstGeom>
        </p:spPr>
      </p:pic>
    </p:spTree>
    <p:extLst>
      <p:ext uri="{BB962C8B-B14F-4D97-AF65-F5344CB8AC3E}">
        <p14:creationId xmlns:p14="http://schemas.microsoft.com/office/powerpoint/2010/main" val="19690792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AWS-</a:t>
            </a:r>
            <a:r>
              <a:rPr lang="en-IN" dirty="0" err="1">
                <a:latin typeface="Arial" panose="020B0604020202020204" pitchFamily="34" charset="0"/>
                <a:cs typeface="Arial" panose="020B0604020202020204" pitchFamily="34" charset="0"/>
              </a:rPr>
              <a:t>Iot</a:t>
            </a: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73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5597F4A6-F5BF-4B05-A02A-1B68E48571E0}"/>
              </a:ext>
            </a:extLst>
          </p:cNvPr>
          <p:cNvPicPr>
            <a:picLocks noChangeAspect="1"/>
          </p:cNvPicPr>
          <p:nvPr/>
        </p:nvPicPr>
        <p:blipFill>
          <a:blip r:embed="rId4"/>
          <a:stretch>
            <a:fillRect/>
          </a:stretch>
        </p:blipFill>
        <p:spPr>
          <a:xfrm>
            <a:off x="0" y="2166425"/>
            <a:ext cx="12192000" cy="4689901"/>
          </a:xfrm>
          <a:prstGeom prst="rect">
            <a:avLst/>
          </a:prstGeom>
        </p:spPr>
      </p:pic>
    </p:spTree>
    <p:extLst>
      <p:ext uri="{BB962C8B-B14F-4D97-AF65-F5344CB8AC3E}">
        <p14:creationId xmlns:p14="http://schemas.microsoft.com/office/powerpoint/2010/main" val="16968911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AWS-</a:t>
            </a:r>
            <a:r>
              <a:rPr lang="en-IN" dirty="0" err="1">
                <a:latin typeface="Arial" panose="020B0604020202020204" pitchFamily="34" charset="0"/>
                <a:cs typeface="Arial" panose="020B0604020202020204" pitchFamily="34" charset="0"/>
              </a:rPr>
              <a:t>Iot</a:t>
            </a:r>
            <a:r>
              <a:rPr lang="en-IN" dirty="0">
                <a:latin typeface="Arial" panose="020B0604020202020204" pitchFamily="34" charset="0"/>
                <a:cs typeface="Arial" panose="020B0604020202020204" pitchFamily="34" charset="0"/>
              </a:rPr>
              <a:t>-secure-certificates-create</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74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168AE9CC-C3F2-4429-80E5-D9DF7CBDE06A}"/>
              </a:ext>
            </a:extLst>
          </p:cNvPr>
          <p:cNvPicPr>
            <a:picLocks noChangeAspect="1"/>
          </p:cNvPicPr>
          <p:nvPr/>
        </p:nvPicPr>
        <p:blipFill>
          <a:blip r:embed="rId4"/>
          <a:stretch>
            <a:fillRect/>
          </a:stretch>
        </p:blipFill>
        <p:spPr>
          <a:xfrm>
            <a:off x="0" y="2222695"/>
            <a:ext cx="12192000" cy="4633631"/>
          </a:xfrm>
          <a:prstGeom prst="rect">
            <a:avLst/>
          </a:prstGeom>
        </p:spPr>
      </p:pic>
    </p:spTree>
    <p:extLst>
      <p:ext uri="{BB962C8B-B14F-4D97-AF65-F5344CB8AC3E}">
        <p14:creationId xmlns:p14="http://schemas.microsoft.com/office/powerpoint/2010/main" val="9339465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Create a certificate – One click</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75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A7EF44CC-1CA2-4C29-AAD3-D0C9F70B8A61}"/>
              </a:ext>
            </a:extLst>
          </p:cNvPr>
          <p:cNvPicPr>
            <a:picLocks noChangeAspect="1"/>
          </p:cNvPicPr>
          <p:nvPr/>
        </p:nvPicPr>
        <p:blipFill>
          <a:blip r:embed="rId4"/>
          <a:stretch>
            <a:fillRect/>
          </a:stretch>
        </p:blipFill>
        <p:spPr>
          <a:xfrm>
            <a:off x="0" y="2419643"/>
            <a:ext cx="12192000" cy="4436683"/>
          </a:xfrm>
          <a:prstGeom prst="rect">
            <a:avLst/>
          </a:prstGeom>
        </p:spPr>
      </p:pic>
    </p:spTree>
    <p:extLst>
      <p:ext uri="{BB962C8B-B14F-4D97-AF65-F5344CB8AC3E}">
        <p14:creationId xmlns:p14="http://schemas.microsoft.com/office/powerpoint/2010/main" val="21225967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Create a certificate – Download certificate - Activate</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76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49366EEC-ADA3-4262-A9FC-48B6ADEDEDFC}"/>
              </a:ext>
            </a:extLst>
          </p:cNvPr>
          <p:cNvPicPr>
            <a:picLocks noChangeAspect="1"/>
          </p:cNvPicPr>
          <p:nvPr/>
        </p:nvPicPr>
        <p:blipFill>
          <a:blip r:embed="rId4"/>
          <a:stretch>
            <a:fillRect/>
          </a:stretch>
        </p:blipFill>
        <p:spPr>
          <a:xfrm>
            <a:off x="0" y="2540072"/>
            <a:ext cx="12192000" cy="4316254"/>
          </a:xfrm>
          <a:prstGeom prst="rect">
            <a:avLst/>
          </a:prstGeom>
        </p:spPr>
      </p:pic>
    </p:spTree>
    <p:extLst>
      <p:ext uri="{BB962C8B-B14F-4D97-AF65-F5344CB8AC3E}">
        <p14:creationId xmlns:p14="http://schemas.microsoft.com/office/powerpoint/2010/main" val="24375604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Create a certificate – Download certificate – Attach a policy</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77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4B6DEF86-7C86-44DA-9F0C-1F81920566AE}"/>
              </a:ext>
            </a:extLst>
          </p:cNvPr>
          <p:cNvPicPr>
            <a:picLocks noChangeAspect="1"/>
          </p:cNvPicPr>
          <p:nvPr/>
        </p:nvPicPr>
        <p:blipFill>
          <a:blip r:embed="rId4"/>
          <a:stretch>
            <a:fillRect/>
          </a:stretch>
        </p:blipFill>
        <p:spPr>
          <a:xfrm>
            <a:off x="0" y="2644726"/>
            <a:ext cx="12192000" cy="4211600"/>
          </a:xfrm>
          <a:prstGeom prst="rect">
            <a:avLst/>
          </a:prstGeom>
        </p:spPr>
      </p:pic>
    </p:spTree>
    <p:extLst>
      <p:ext uri="{BB962C8B-B14F-4D97-AF65-F5344CB8AC3E}">
        <p14:creationId xmlns:p14="http://schemas.microsoft.com/office/powerpoint/2010/main" val="30361124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Create a certificate – Download certificate – create new policy</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78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3E24E751-9F09-4BD5-9C3C-B43D0F30F941}"/>
              </a:ext>
            </a:extLst>
          </p:cNvPr>
          <p:cNvPicPr>
            <a:picLocks noChangeAspect="1"/>
          </p:cNvPicPr>
          <p:nvPr/>
        </p:nvPicPr>
        <p:blipFill>
          <a:blip r:embed="rId4"/>
          <a:stretch>
            <a:fillRect/>
          </a:stretch>
        </p:blipFill>
        <p:spPr>
          <a:xfrm>
            <a:off x="0" y="2887078"/>
            <a:ext cx="12192000" cy="3969248"/>
          </a:xfrm>
          <a:prstGeom prst="rect">
            <a:avLst/>
          </a:prstGeom>
        </p:spPr>
      </p:pic>
    </p:spTree>
    <p:extLst>
      <p:ext uri="{BB962C8B-B14F-4D97-AF65-F5344CB8AC3E}">
        <p14:creationId xmlns:p14="http://schemas.microsoft.com/office/powerpoint/2010/main" val="20886863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Advance mode</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79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A7D64B1C-0EBF-4900-912D-1182A6A3DEEC}"/>
              </a:ext>
            </a:extLst>
          </p:cNvPr>
          <p:cNvPicPr>
            <a:picLocks noChangeAspect="1"/>
          </p:cNvPicPr>
          <p:nvPr/>
        </p:nvPicPr>
        <p:blipFill>
          <a:blip r:embed="rId4"/>
          <a:stretch>
            <a:fillRect/>
          </a:stretch>
        </p:blipFill>
        <p:spPr>
          <a:xfrm>
            <a:off x="0" y="2037694"/>
            <a:ext cx="12192000" cy="4818632"/>
          </a:xfrm>
          <a:prstGeom prst="rect">
            <a:avLst/>
          </a:prstGeom>
        </p:spPr>
      </p:pic>
    </p:spTree>
    <p:extLst>
      <p:ext uri="{BB962C8B-B14F-4D97-AF65-F5344CB8AC3E}">
        <p14:creationId xmlns:p14="http://schemas.microsoft.com/office/powerpoint/2010/main" val="3923198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EF4A0-54C0-42FC-AA9D-018A6D9F68EB}"/>
              </a:ext>
            </a:extLst>
          </p:cNvPr>
          <p:cNvSpPr>
            <a:spLocks noGrp="1"/>
          </p:cNvSpPr>
          <p:nvPr>
            <p:ph type="title"/>
          </p:nvPr>
        </p:nvSpPr>
        <p:spPr/>
        <p:txBody>
          <a:bodyPr/>
          <a:lstStyle/>
          <a:p>
            <a:r>
              <a:rPr lang="en-IN" dirty="0"/>
              <a:t>MQTT – Terminologies</a:t>
            </a:r>
          </a:p>
        </p:txBody>
      </p:sp>
      <p:sp>
        <p:nvSpPr>
          <p:cNvPr id="4" name="Footer Placeholder 3">
            <a:extLst>
              <a:ext uri="{FF2B5EF4-FFF2-40B4-BE49-F238E27FC236}">
                <a16:creationId xmlns:a16="http://schemas.microsoft.com/office/drawing/2014/main" id="{A72B64E1-FBDA-48D5-8B58-C50E54D498C6}"/>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DF138AFC-EC22-4884-A09A-939352A086D0}"/>
              </a:ext>
            </a:extLst>
          </p:cNvPr>
          <p:cNvSpPr>
            <a:spLocks noGrp="1"/>
          </p:cNvSpPr>
          <p:nvPr>
            <p:ph type="sldNum" sz="quarter" idx="12"/>
          </p:nvPr>
        </p:nvSpPr>
        <p:spPr/>
        <p:txBody>
          <a:bodyPr/>
          <a:lstStyle/>
          <a:p>
            <a:fld id="{D300B680-4920-456B-94E7-EB6DEF2EAF04}" type="slidenum">
              <a:rPr lang="en-IN" smtClean="0"/>
              <a:t>8</a:t>
            </a:fld>
            <a:endParaRPr lang="en-IN"/>
          </a:p>
        </p:txBody>
      </p:sp>
      <p:sp>
        <p:nvSpPr>
          <p:cNvPr id="9" name="Content Placeholder 8">
            <a:extLst>
              <a:ext uri="{FF2B5EF4-FFF2-40B4-BE49-F238E27FC236}">
                <a16:creationId xmlns:a16="http://schemas.microsoft.com/office/drawing/2014/main" id="{0BEC74F9-E268-4B1A-AC6C-43BAA60A7458}"/>
              </a:ext>
            </a:extLst>
          </p:cNvPr>
          <p:cNvSpPr>
            <a:spLocks noGrp="1"/>
          </p:cNvSpPr>
          <p:nvPr>
            <p:ph idx="1"/>
          </p:nvPr>
        </p:nvSpPr>
        <p:spPr/>
        <p:txBody>
          <a:bodyPr/>
          <a:lstStyle/>
          <a:p>
            <a:r>
              <a:rPr lang="en-IN" dirty="0"/>
              <a:t>Terminology (http://www.steves-internet-guide.com/mqtt-protocol-messages-overview/)</a:t>
            </a:r>
          </a:p>
          <a:p>
            <a:endParaRPr lang="en-IN" dirty="0"/>
          </a:p>
        </p:txBody>
      </p:sp>
      <p:pic>
        <p:nvPicPr>
          <p:cNvPr id="7" name="Picture 6">
            <a:extLst>
              <a:ext uri="{FF2B5EF4-FFF2-40B4-BE49-F238E27FC236}">
                <a16:creationId xmlns:a16="http://schemas.microsoft.com/office/drawing/2014/main" id="{8D2BC799-FE11-4B5F-9F91-A121A48AF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578308"/>
            <a:ext cx="10515600" cy="3778041"/>
          </a:xfrm>
          <a:prstGeom prst="rect">
            <a:avLst/>
          </a:prstGeom>
        </p:spPr>
      </p:pic>
    </p:spTree>
    <p:extLst>
      <p:ext uri="{BB962C8B-B14F-4D97-AF65-F5344CB8AC3E}">
        <p14:creationId xmlns:p14="http://schemas.microsoft.com/office/powerpoint/2010/main" val="10179904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Add Statement</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80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929E0E74-D48C-4716-9209-B5D2EEF94D0C}"/>
              </a:ext>
            </a:extLst>
          </p:cNvPr>
          <p:cNvPicPr>
            <a:picLocks noChangeAspect="1"/>
          </p:cNvPicPr>
          <p:nvPr/>
        </p:nvPicPr>
        <p:blipFill>
          <a:blip r:embed="rId4"/>
          <a:stretch>
            <a:fillRect/>
          </a:stretch>
        </p:blipFill>
        <p:spPr>
          <a:xfrm>
            <a:off x="0" y="2061491"/>
            <a:ext cx="12192000" cy="4794835"/>
          </a:xfrm>
          <a:prstGeom prst="rect">
            <a:avLst/>
          </a:prstGeom>
        </p:spPr>
      </p:pic>
    </p:spTree>
    <p:extLst>
      <p:ext uri="{BB962C8B-B14F-4D97-AF65-F5344CB8AC3E}">
        <p14:creationId xmlns:p14="http://schemas.microsoft.com/office/powerpoint/2010/main" val="38951651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Add Statement</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81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625C1EB1-3256-4433-986D-388B67CE3F87}"/>
              </a:ext>
            </a:extLst>
          </p:cNvPr>
          <p:cNvPicPr>
            <a:picLocks noChangeAspect="1"/>
          </p:cNvPicPr>
          <p:nvPr/>
        </p:nvPicPr>
        <p:blipFill>
          <a:blip r:embed="rId4"/>
          <a:stretch>
            <a:fillRect/>
          </a:stretch>
        </p:blipFill>
        <p:spPr>
          <a:xfrm>
            <a:off x="0" y="1908521"/>
            <a:ext cx="12192000" cy="4947805"/>
          </a:xfrm>
          <a:prstGeom prst="rect">
            <a:avLst/>
          </a:prstGeom>
        </p:spPr>
      </p:pic>
    </p:spTree>
    <p:extLst>
      <p:ext uri="{BB962C8B-B14F-4D97-AF65-F5344CB8AC3E}">
        <p14:creationId xmlns:p14="http://schemas.microsoft.com/office/powerpoint/2010/main" val="27254218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Policy created</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82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74FF674C-68AC-4C21-A801-529D6A793C9C}"/>
              </a:ext>
            </a:extLst>
          </p:cNvPr>
          <p:cNvPicPr>
            <a:picLocks noChangeAspect="1"/>
          </p:cNvPicPr>
          <p:nvPr/>
        </p:nvPicPr>
        <p:blipFill>
          <a:blip r:embed="rId4"/>
          <a:stretch>
            <a:fillRect/>
          </a:stretch>
        </p:blipFill>
        <p:spPr>
          <a:xfrm>
            <a:off x="0" y="2222695"/>
            <a:ext cx="12192000" cy="4633631"/>
          </a:xfrm>
          <a:prstGeom prst="rect">
            <a:avLst/>
          </a:prstGeom>
        </p:spPr>
      </p:pic>
    </p:spTree>
    <p:extLst>
      <p:ext uri="{BB962C8B-B14F-4D97-AF65-F5344CB8AC3E}">
        <p14:creationId xmlns:p14="http://schemas.microsoft.com/office/powerpoint/2010/main" val="29083246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Activate certificate</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83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45B20991-498B-44A3-B1B4-0D7E57DC6FB2}"/>
              </a:ext>
            </a:extLst>
          </p:cNvPr>
          <p:cNvPicPr>
            <a:picLocks noChangeAspect="1"/>
          </p:cNvPicPr>
          <p:nvPr/>
        </p:nvPicPr>
        <p:blipFill>
          <a:blip r:embed="rId4"/>
          <a:stretch>
            <a:fillRect/>
          </a:stretch>
        </p:blipFill>
        <p:spPr>
          <a:xfrm>
            <a:off x="0" y="2061491"/>
            <a:ext cx="12192000" cy="4794835"/>
          </a:xfrm>
          <a:prstGeom prst="rect">
            <a:avLst/>
          </a:prstGeom>
        </p:spPr>
      </p:pic>
    </p:spTree>
    <p:extLst>
      <p:ext uri="{BB962C8B-B14F-4D97-AF65-F5344CB8AC3E}">
        <p14:creationId xmlns:p14="http://schemas.microsoft.com/office/powerpoint/2010/main" val="15653015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Attach policy</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84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4FDE427E-5B33-4D84-8142-BEFCE83F6056}"/>
              </a:ext>
            </a:extLst>
          </p:cNvPr>
          <p:cNvPicPr>
            <a:picLocks noChangeAspect="1"/>
          </p:cNvPicPr>
          <p:nvPr/>
        </p:nvPicPr>
        <p:blipFill>
          <a:blip r:embed="rId4"/>
          <a:stretch>
            <a:fillRect/>
          </a:stretch>
        </p:blipFill>
        <p:spPr>
          <a:xfrm>
            <a:off x="0" y="2037694"/>
            <a:ext cx="12192000" cy="4818632"/>
          </a:xfrm>
          <a:prstGeom prst="rect">
            <a:avLst/>
          </a:prstGeom>
        </p:spPr>
      </p:pic>
    </p:spTree>
    <p:extLst>
      <p:ext uri="{BB962C8B-B14F-4D97-AF65-F5344CB8AC3E}">
        <p14:creationId xmlns:p14="http://schemas.microsoft.com/office/powerpoint/2010/main" val="29533073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Attach policy</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85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05ED615C-0C4C-4C7D-9DC2-405CCFEAA894}"/>
              </a:ext>
            </a:extLst>
          </p:cNvPr>
          <p:cNvPicPr>
            <a:picLocks noChangeAspect="1"/>
          </p:cNvPicPr>
          <p:nvPr/>
        </p:nvPicPr>
        <p:blipFill>
          <a:blip r:embed="rId4"/>
          <a:stretch>
            <a:fillRect/>
          </a:stretch>
        </p:blipFill>
        <p:spPr>
          <a:xfrm>
            <a:off x="0" y="2037694"/>
            <a:ext cx="12192000" cy="4818632"/>
          </a:xfrm>
          <a:prstGeom prst="rect">
            <a:avLst/>
          </a:prstGeom>
        </p:spPr>
      </p:pic>
    </p:spTree>
    <p:extLst>
      <p:ext uri="{BB962C8B-B14F-4D97-AF65-F5344CB8AC3E}">
        <p14:creationId xmlns:p14="http://schemas.microsoft.com/office/powerpoint/2010/main" val="25197825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Certificate is active</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86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4AF49B07-9218-4D90-B627-C2193E148A49}"/>
              </a:ext>
            </a:extLst>
          </p:cNvPr>
          <p:cNvPicPr>
            <a:picLocks noChangeAspect="1"/>
          </p:cNvPicPr>
          <p:nvPr/>
        </p:nvPicPr>
        <p:blipFill>
          <a:blip r:embed="rId4"/>
          <a:stretch>
            <a:fillRect/>
          </a:stretch>
        </p:blipFill>
        <p:spPr>
          <a:xfrm>
            <a:off x="0" y="2194560"/>
            <a:ext cx="12192000" cy="4661766"/>
          </a:xfrm>
          <a:prstGeom prst="rect">
            <a:avLst/>
          </a:prstGeom>
        </p:spPr>
      </p:pic>
    </p:spTree>
    <p:extLst>
      <p:ext uri="{BB962C8B-B14F-4D97-AF65-F5344CB8AC3E}">
        <p14:creationId xmlns:p14="http://schemas.microsoft.com/office/powerpoint/2010/main" val="40123321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t>
            </a:r>
            <a:r>
              <a:rPr lang="en-IN" dirty="0" err="1">
                <a:latin typeface="Arial" panose="020B0604020202020204" pitchFamily="34" charset="0"/>
                <a:cs typeface="Arial" panose="020B0604020202020204" pitchFamily="34" charset="0"/>
              </a:rPr>
              <a:t>MQTT.fx</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Broker End point</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87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F2B1A3FE-D6F0-40A9-A6E9-3D5EFDD4EA41}"/>
              </a:ext>
            </a:extLst>
          </p:cNvPr>
          <p:cNvPicPr>
            <a:picLocks noChangeAspect="1"/>
          </p:cNvPicPr>
          <p:nvPr/>
        </p:nvPicPr>
        <p:blipFill>
          <a:blip r:embed="rId4"/>
          <a:stretch>
            <a:fillRect/>
          </a:stretch>
        </p:blipFill>
        <p:spPr>
          <a:xfrm>
            <a:off x="0" y="2037694"/>
            <a:ext cx="12192000" cy="4818632"/>
          </a:xfrm>
          <a:prstGeom prst="rect">
            <a:avLst/>
          </a:prstGeom>
        </p:spPr>
      </p:pic>
    </p:spTree>
    <p:extLst>
      <p:ext uri="{BB962C8B-B14F-4D97-AF65-F5344CB8AC3E}">
        <p14:creationId xmlns:p14="http://schemas.microsoft.com/office/powerpoint/2010/main" val="13282803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err="1">
                <a:latin typeface="Arial" panose="020B0604020202020204" pitchFamily="34" charset="0"/>
                <a:cs typeface="Arial" panose="020B0604020202020204" pitchFamily="34" charset="0"/>
              </a:rPr>
              <a:t>MQTT.fx</a:t>
            </a:r>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88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9408802E-7277-45A0-A012-111FC1AE0A02}"/>
              </a:ext>
            </a:extLst>
          </p:cNvPr>
          <p:cNvPicPr>
            <a:picLocks noChangeAspect="1"/>
          </p:cNvPicPr>
          <p:nvPr/>
        </p:nvPicPr>
        <p:blipFill>
          <a:blip r:embed="rId4"/>
          <a:stretch>
            <a:fillRect/>
          </a:stretch>
        </p:blipFill>
        <p:spPr>
          <a:xfrm>
            <a:off x="0" y="2061491"/>
            <a:ext cx="12192000" cy="4794835"/>
          </a:xfrm>
          <a:prstGeom prst="rect">
            <a:avLst/>
          </a:prstGeom>
        </p:spPr>
      </p:pic>
    </p:spTree>
    <p:extLst>
      <p:ext uri="{BB962C8B-B14F-4D97-AF65-F5344CB8AC3E}">
        <p14:creationId xmlns:p14="http://schemas.microsoft.com/office/powerpoint/2010/main" val="29843096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AWS – IoT - Subscribe</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89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10" name="Picture 9">
            <a:extLst>
              <a:ext uri="{FF2B5EF4-FFF2-40B4-BE49-F238E27FC236}">
                <a16:creationId xmlns:a16="http://schemas.microsoft.com/office/drawing/2014/main" id="{98DEE13D-C08B-4B43-9D2B-92AC8A7836C3}"/>
              </a:ext>
            </a:extLst>
          </p:cNvPr>
          <p:cNvPicPr>
            <a:picLocks noChangeAspect="1"/>
          </p:cNvPicPr>
          <p:nvPr/>
        </p:nvPicPr>
        <p:blipFill>
          <a:blip r:embed="rId4"/>
          <a:stretch>
            <a:fillRect/>
          </a:stretch>
        </p:blipFill>
        <p:spPr>
          <a:xfrm>
            <a:off x="0" y="2061491"/>
            <a:ext cx="12192000" cy="4794835"/>
          </a:xfrm>
          <a:prstGeom prst="rect">
            <a:avLst/>
          </a:prstGeom>
        </p:spPr>
      </p:pic>
    </p:spTree>
    <p:extLst>
      <p:ext uri="{BB962C8B-B14F-4D97-AF65-F5344CB8AC3E}">
        <p14:creationId xmlns:p14="http://schemas.microsoft.com/office/powerpoint/2010/main" val="4185336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EF4A0-54C0-42FC-AA9D-018A6D9F68EB}"/>
              </a:ext>
            </a:extLst>
          </p:cNvPr>
          <p:cNvSpPr>
            <a:spLocks noGrp="1"/>
          </p:cNvSpPr>
          <p:nvPr>
            <p:ph type="title"/>
          </p:nvPr>
        </p:nvSpPr>
        <p:spPr/>
        <p:txBody>
          <a:bodyPr/>
          <a:lstStyle/>
          <a:p>
            <a:r>
              <a:rPr lang="en-IN" dirty="0"/>
              <a:t>MQTT – Terminologies</a:t>
            </a:r>
          </a:p>
        </p:txBody>
      </p:sp>
      <p:sp>
        <p:nvSpPr>
          <p:cNvPr id="4" name="Footer Placeholder 3">
            <a:extLst>
              <a:ext uri="{FF2B5EF4-FFF2-40B4-BE49-F238E27FC236}">
                <a16:creationId xmlns:a16="http://schemas.microsoft.com/office/drawing/2014/main" id="{A72B64E1-FBDA-48D5-8B58-C50E54D498C6}"/>
              </a:ext>
            </a:extLst>
          </p:cNvPr>
          <p:cNvSpPr>
            <a:spLocks noGrp="1"/>
          </p:cNvSpPr>
          <p:nvPr>
            <p:ph type="ftr" sz="quarter" idx="11"/>
          </p:nvPr>
        </p:nvSpPr>
        <p:spPr/>
        <p:txBody>
          <a:bodyPr/>
          <a:lstStyle/>
          <a:p>
            <a:r>
              <a:rPr lang="en-IN"/>
              <a:t>www.kaushalya.tech</a:t>
            </a:r>
          </a:p>
        </p:txBody>
      </p:sp>
      <p:sp>
        <p:nvSpPr>
          <p:cNvPr id="5" name="Slide Number Placeholder 4">
            <a:extLst>
              <a:ext uri="{FF2B5EF4-FFF2-40B4-BE49-F238E27FC236}">
                <a16:creationId xmlns:a16="http://schemas.microsoft.com/office/drawing/2014/main" id="{DF138AFC-EC22-4884-A09A-939352A086D0}"/>
              </a:ext>
            </a:extLst>
          </p:cNvPr>
          <p:cNvSpPr>
            <a:spLocks noGrp="1"/>
          </p:cNvSpPr>
          <p:nvPr>
            <p:ph type="sldNum" sz="quarter" idx="12"/>
          </p:nvPr>
        </p:nvSpPr>
        <p:spPr/>
        <p:txBody>
          <a:bodyPr/>
          <a:lstStyle/>
          <a:p>
            <a:fld id="{D300B680-4920-456B-94E7-EB6DEF2EAF04}" type="slidenum">
              <a:rPr lang="en-IN" smtClean="0"/>
              <a:t>9</a:t>
            </a:fld>
            <a:endParaRPr lang="en-IN"/>
          </a:p>
        </p:txBody>
      </p:sp>
      <p:sp>
        <p:nvSpPr>
          <p:cNvPr id="9" name="Content Placeholder 8">
            <a:extLst>
              <a:ext uri="{FF2B5EF4-FFF2-40B4-BE49-F238E27FC236}">
                <a16:creationId xmlns:a16="http://schemas.microsoft.com/office/drawing/2014/main" id="{0BEC74F9-E268-4B1A-AC6C-43BAA60A7458}"/>
              </a:ext>
            </a:extLst>
          </p:cNvPr>
          <p:cNvSpPr>
            <a:spLocks noGrp="1"/>
          </p:cNvSpPr>
          <p:nvPr>
            <p:ph idx="1"/>
          </p:nvPr>
        </p:nvSpPr>
        <p:spPr/>
        <p:txBody>
          <a:bodyPr/>
          <a:lstStyle/>
          <a:p>
            <a:r>
              <a:rPr lang="en-IN" dirty="0"/>
              <a:t>Terminology</a:t>
            </a:r>
          </a:p>
          <a:p>
            <a:endParaRPr lang="en-IN" dirty="0"/>
          </a:p>
        </p:txBody>
      </p:sp>
      <p:pic>
        <p:nvPicPr>
          <p:cNvPr id="6" name="Picture 5">
            <a:extLst>
              <a:ext uri="{FF2B5EF4-FFF2-40B4-BE49-F238E27FC236}">
                <a16:creationId xmlns:a16="http://schemas.microsoft.com/office/drawing/2014/main" id="{6A3C24EF-CF2E-41B9-8359-3B9BF48D39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308485"/>
            <a:ext cx="10515600" cy="3868478"/>
          </a:xfrm>
          <a:prstGeom prst="rect">
            <a:avLst/>
          </a:prstGeom>
        </p:spPr>
      </p:pic>
    </p:spTree>
    <p:extLst>
      <p:ext uri="{BB962C8B-B14F-4D97-AF65-F5344CB8AC3E}">
        <p14:creationId xmlns:p14="http://schemas.microsoft.com/office/powerpoint/2010/main" val="42402522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MQTT-Publish</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90</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C1A6E476-B8D6-4944-8352-CD377FC10277}"/>
              </a:ext>
            </a:extLst>
          </p:cNvPr>
          <p:cNvPicPr>
            <a:picLocks noChangeAspect="1"/>
          </p:cNvPicPr>
          <p:nvPr/>
        </p:nvPicPr>
        <p:blipFill>
          <a:blip r:embed="rId4"/>
          <a:stretch>
            <a:fillRect/>
          </a:stretch>
        </p:blipFill>
        <p:spPr>
          <a:xfrm>
            <a:off x="0" y="2180492"/>
            <a:ext cx="12192000" cy="4675834"/>
          </a:xfrm>
          <a:prstGeom prst="rect">
            <a:avLst/>
          </a:prstGeom>
        </p:spPr>
      </p:pic>
    </p:spTree>
    <p:extLst>
      <p:ext uri="{BB962C8B-B14F-4D97-AF65-F5344CB8AC3E}">
        <p14:creationId xmlns:p14="http://schemas.microsoft.com/office/powerpoint/2010/main" val="14564564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Deep dive</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AWS - IoT</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91</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8D37D940-8042-42E4-897B-34B86BF1328A}"/>
              </a:ext>
            </a:extLst>
          </p:cNvPr>
          <p:cNvPicPr>
            <a:picLocks noChangeAspect="1"/>
          </p:cNvPicPr>
          <p:nvPr/>
        </p:nvPicPr>
        <p:blipFill>
          <a:blip r:embed="rId4"/>
          <a:stretch>
            <a:fillRect/>
          </a:stretch>
        </p:blipFill>
        <p:spPr>
          <a:xfrm>
            <a:off x="0" y="2236763"/>
            <a:ext cx="12192000" cy="4619563"/>
          </a:xfrm>
          <a:prstGeom prst="rect">
            <a:avLst/>
          </a:prstGeom>
        </p:spPr>
      </p:pic>
    </p:spTree>
    <p:extLst>
      <p:ext uri="{BB962C8B-B14F-4D97-AF65-F5344CB8AC3E}">
        <p14:creationId xmlns:p14="http://schemas.microsoft.com/office/powerpoint/2010/main" val="10931507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Actions- SNS Action</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92</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A7D18A16-3D56-412F-8F22-F6C902F92DC5}"/>
              </a:ext>
            </a:extLst>
          </p:cNvPr>
          <p:cNvPicPr>
            <a:picLocks noChangeAspect="1"/>
          </p:cNvPicPr>
          <p:nvPr/>
        </p:nvPicPr>
        <p:blipFill>
          <a:blip r:embed="rId4"/>
          <a:stretch>
            <a:fillRect/>
          </a:stretch>
        </p:blipFill>
        <p:spPr>
          <a:xfrm>
            <a:off x="0" y="2061491"/>
            <a:ext cx="12192000" cy="4794835"/>
          </a:xfrm>
          <a:prstGeom prst="rect">
            <a:avLst/>
          </a:prstGeom>
        </p:spPr>
      </p:pic>
    </p:spTree>
    <p:extLst>
      <p:ext uri="{BB962C8B-B14F-4D97-AF65-F5344CB8AC3E}">
        <p14:creationId xmlns:p14="http://schemas.microsoft.com/office/powerpoint/2010/main" val="37828204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Actions- SNS Action</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93</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CC4C4FA9-4C41-4AE2-81EB-E5BB1EAF2FCF}"/>
              </a:ext>
            </a:extLst>
          </p:cNvPr>
          <p:cNvPicPr>
            <a:picLocks noChangeAspect="1"/>
          </p:cNvPicPr>
          <p:nvPr/>
        </p:nvPicPr>
        <p:blipFill>
          <a:blip r:embed="rId4"/>
          <a:stretch>
            <a:fillRect/>
          </a:stretch>
        </p:blipFill>
        <p:spPr>
          <a:xfrm>
            <a:off x="0" y="2222695"/>
            <a:ext cx="12192000" cy="4633631"/>
          </a:xfrm>
          <a:prstGeom prst="rect">
            <a:avLst/>
          </a:prstGeom>
        </p:spPr>
      </p:pic>
    </p:spTree>
    <p:extLst>
      <p:ext uri="{BB962C8B-B14F-4D97-AF65-F5344CB8AC3E}">
        <p14:creationId xmlns:p14="http://schemas.microsoft.com/office/powerpoint/2010/main" val="14105275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Actions- SNS Action</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94</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B4E6DCD1-0A01-4182-81A1-08E5026065E1}"/>
              </a:ext>
            </a:extLst>
          </p:cNvPr>
          <p:cNvPicPr>
            <a:picLocks noChangeAspect="1"/>
          </p:cNvPicPr>
          <p:nvPr/>
        </p:nvPicPr>
        <p:blipFill>
          <a:blip r:embed="rId4"/>
          <a:stretch>
            <a:fillRect/>
          </a:stretch>
        </p:blipFill>
        <p:spPr>
          <a:xfrm>
            <a:off x="0" y="2208628"/>
            <a:ext cx="12192000" cy="4647698"/>
          </a:xfrm>
          <a:prstGeom prst="rect">
            <a:avLst/>
          </a:prstGeom>
        </p:spPr>
      </p:pic>
    </p:spTree>
    <p:extLst>
      <p:ext uri="{BB962C8B-B14F-4D97-AF65-F5344CB8AC3E}">
        <p14:creationId xmlns:p14="http://schemas.microsoft.com/office/powerpoint/2010/main" val="20767195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Actions- SNS Action</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95</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8D535357-378F-4A9D-BD7E-C8F516669AD9}"/>
              </a:ext>
            </a:extLst>
          </p:cNvPr>
          <p:cNvPicPr>
            <a:picLocks noChangeAspect="1"/>
          </p:cNvPicPr>
          <p:nvPr/>
        </p:nvPicPr>
        <p:blipFill>
          <a:blip r:embed="rId4"/>
          <a:stretch>
            <a:fillRect/>
          </a:stretch>
        </p:blipFill>
        <p:spPr>
          <a:xfrm>
            <a:off x="0" y="2061491"/>
            <a:ext cx="12192000" cy="4794835"/>
          </a:xfrm>
          <a:prstGeom prst="rect">
            <a:avLst/>
          </a:prstGeom>
        </p:spPr>
      </p:pic>
    </p:spTree>
    <p:extLst>
      <p:ext uri="{BB962C8B-B14F-4D97-AF65-F5344CB8AC3E}">
        <p14:creationId xmlns:p14="http://schemas.microsoft.com/office/powerpoint/2010/main" val="6454681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Actions- SNS Action</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96</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0A4BB54D-3363-49AE-8D88-79EC8D4C75DA}"/>
              </a:ext>
            </a:extLst>
          </p:cNvPr>
          <p:cNvPicPr>
            <a:picLocks noChangeAspect="1"/>
          </p:cNvPicPr>
          <p:nvPr/>
        </p:nvPicPr>
        <p:blipFill>
          <a:blip r:embed="rId4"/>
          <a:stretch>
            <a:fillRect/>
          </a:stretch>
        </p:blipFill>
        <p:spPr>
          <a:xfrm>
            <a:off x="0" y="2208628"/>
            <a:ext cx="12192000" cy="4647698"/>
          </a:xfrm>
          <a:prstGeom prst="rect">
            <a:avLst/>
          </a:prstGeom>
        </p:spPr>
      </p:pic>
    </p:spTree>
    <p:extLst>
      <p:ext uri="{BB962C8B-B14F-4D97-AF65-F5344CB8AC3E}">
        <p14:creationId xmlns:p14="http://schemas.microsoft.com/office/powerpoint/2010/main" val="14546107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Actions- SNS Action</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97</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9C49B8FC-891D-4F16-B607-70B24BEAB93A}"/>
              </a:ext>
            </a:extLst>
          </p:cNvPr>
          <p:cNvPicPr>
            <a:picLocks noChangeAspect="1"/>
          </p:cNvPicPr>
          <p:nvPr/>
        </p:nvPicPr>
        <p:blipFill>
          <a:blip r:embed="rId4"/>
          <a:stretch>
            <a:fillRect/>
          </a:stretch>
        </p:blipFill>
        <p:spPr>
          <a:xfrm>
            <a:off x="0" y="2061491"/>
            <a:ext cx="12192000" cy="4794835"/>
          </a:xfrm>
          <a:prstGeom prst="rect">
            <a:avLst/>
          </a:prstGeom>
        </p:spPr>
      </p:pic>
    </p:spTree>
    <p:extLst>
      <p:ext uri="{BB962C8B-B14F-4D97-AF65-F5344CB8AC3E}">
        <p14:creationId xmlns:p14="http://schemas.microsoft.com/office/powerpoint/2010/main" val="36240244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Actions- SNS Action</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98</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6" name="Picture 5">
            <a:extLst>
              <a:ext uri="{FF2B5EF4-FFF2-40B4-BE49-F238E27FC236}">
                <a16:creationId xmlns:a16="http://schemas.microsoft.com/office/drawing/2014/main" id="{1D77613F-A40D-4B69-AC0C-A502B37EF5B2}"/>
              </a:ext>
            </a:extLst>
          </p:cNvPr>
          <p:cNvPicPr>
            <a:picLocks noChangeAspect="1"/>
          </p:cNvPicPr>
          <p:nvPr/>
        </p:nvPicPr>
        <p:blipFill>
          <a:blip r:embed="rId4"/>
          <a:stretch>
            <a:fillRect/>
          </a:stretch>
        </p:blipFill>
        <p:spPr>
          <a:xfrm>
            <a:off x="0" y="2166425"/>
            <a:ext cx="12192000" cy="4689901"/>
          </a:xfrm>
          <a:prstGeom prst="rect">
            <a:avLst/>
          </a:prstGeom>
        </p:spPr>
      </p:pic>
    </p:spTree>
    <p:extLst>
      <p:ext uri="{BB962C8B-B14F-4D97-AF65-F5344CB8AC3E}">
        <p14:creationId xmlns:p14="http://schemas.microsoft.com/office/powerpoint/2010/main" val="6694256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6393-01BB-428F-8642-D325E9ED1E5B}"/>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AWS IoT – Actions</a:t>
            </a:r>
          </a:p>
        </p:txBody>
      </p:sp>
      <p:sp>
        <p:nvSpPr>
          <p:cNvPr id="3" name="Content Placeholder 2">
            <a:extLst>
              <a:ext uri="{FF2B5EF4-FFF2-40B4-BE49-F238E27FC236}">
                <a16:creationId xmlns:a16="http://schemas.microsoft.com/office/drawing/2014/main" id="{159CC895-1F18-40A1-A762-D33689BEF2FE}"/>
              </a:ext>
            </a:extLst>
          </p:cNvPr>
          <p:cNvSpPr>
            <a:spLocks noGrp="1"/>
          </p:cNvSpPr>
          <p:nvPr>
            <p:ph idx="1"/>
          </p:nvPr>
        </p:nvSpPr>
        <p:spPr>
          <a:xfrm>
            <a:off x="838200" y="1561515"/>
            <a:ext cx="10515600" cy="4794835"/>
          </a:xfrm>
        </p:spPr>
        <p:txBody>
          <a:bodyPr numCol="2">
            <a:normAutofit/>
          </a:bodyPr>
          <a:lstStyle/>
          <a:p>
            <a:r>
              <a:rPr lang="en-IN" dirty="0">
                <a:latin typeface="Arial" panose="020B0604020202020204" pitchFamily="34" charset="0"/>
                <a:cs typeface="Arial" panose="020B0604020202020204" pitchFamily="34" charset="0"/>
              </a:rPr>
              <a:t>Actions- SNS Action</a:t>
            </a: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225E687A-3841-43E9-A660-E12990A18BBE}"/>
              </a:ext>
            </a:extLst>
          </p:cNvPr>
          <p:cNvSpPr>
            <a:spLocks noGrp="1"/>
          </p:cNvSpPr>
          <p:nvPr>
            <p:ph type="ftr" sz="quarter" idx="11"/>
          </p:nvPr>
        </p:nvSpPr>
        <p:spPr/>
        <p:txBody>
          <a:bodyPr/>
          <a:lstStyle/>
          <a:p>
            <a:r>
              <a:rPr lang="en-IN" sz="1400" b="1" dirty="0">
                <a:latin typeface="Arial" panose="020B0604020202020204" pitchFamily="34" charset="0"/>
                <a:cs typeface="Arial" panose="020B0604020202020204" pitchFamily="34" charset="0"/>
              </a:rPr>
              <a:t>www.kaushalya.tech</a:t>
            </a:r>
          </a:p>
        </p:txBody>
      </p:sp>
      <p:sp>
        <p:nvSpPr>
          <p:cNvPr id="5" name="Slide Number Placeholder 4">
            <a:extLst>
              <a:ext uri="{FF2B5EF4-FFF2-40B4-BE49-F238E27FC236}">
                <a16:creationId xmlns:a16="http://schemas.microsoft.com/office/drawing/2014/main" id="{0DAEE1CA-D53F-4736-8F8C-F0F7031EFAA5}"/>
              </a:ext>
            </a:extLst>
          </p:cNvPr>
          <p:cNvSpPr>
            <a:spLocks noGrp="1"/>
          </p:cNvSpPr>
          <p:nvPr>
            <p:ph type="sldNum" sz="quarter" idx="12"/>
          </p:nvPr>
        </p:nvSpPr>
        <p:spPr/>
        <p:txBody>
          <a:bodyPr/>
          <a:lstStyle/>
          <a:p>
            <a:fld id="{D300B680-4920-456B-94E7-EB6DEF2EAF04}" type="slidenum">
              <a:rPr lang="en-IN" smtClean="0"/>
              <a:t>99</a:t>
            </a:fld>
            <a:endParaRPr lang="en-IN"/>
          </a:p>
        </p:txBody>
      </p:sp>
      <p:pic>
        <p:nvPicPr>
          <p:cNvPr id="7" name="Picture 6">
            <a:extLst>
              <a:ext uri="{FF2B5EF4-FFF2-40B4-BE49-F238E27FC236}">
                <a16:creationId xmlns:a16="http://schemas.microsoft.com/office/drawing/2014/main" id="{0C376FEC-7B49-40D0-9138-4319452F0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010" y="18119"/>
            <a:ext cx="3891534" cy="1325563"/>
          </a:xfrm>
          <a:prstGeom prst="rect">
            <a:avLst/>
          </a:prstGeom>
        </p:spPr>
      </p:pic>
      <p:pic>
        <p:nvPicPr>
          <p:cNvPr id="8" name="Picture 7">
            <a:extLst>
              <a:ext uri="{FF2B5EF4-FFF2-40B4-BE49-F238E27FC236}">
                <a16:creationId xmlns:a16="http://schemas.microsoft.com/office/drawing/2014/main" id="{651EB55C-FB03-4588-AA7A-6725C96E8B20}"/>
              </a:ext>
            </a:extLst>
          </p:cNvPr>
          <p:cNvPicPr>
            <a:picLocks noChangeAspect="1"/>
          </p:cNvPicPr>
          <p:nvPr/>
        </p:nvPicPr>
        <p:blipFill>
          <a:blip r:embed="rId4"/>
          <a:stretch>
            <a:fillRect/>
          </a:stretch>
        </p:blipFill>
        <p:spPr>
          <a:xfrm>
            <a:off x="0" y="2061491"/>
            <a:ext cx="12192000" cy="4794835"/>
          </a:xfrm>
          <a:prstGeom prst="rect">
            <a:avLst/>
          </a:prstGeom>
        </p:spPr>
      </p:pic>
    </p:spTree>
    <p:extLst>
      <p:ext uri="{BB962C8B-B14F-4D97-AF65-F5344CB8AC3E}">
        <p14:creationId xmlns:p14="http://schemas.microsoft.com/office/powerpoint/2010/main" val="24101433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17070</TotalTime>
  <Words>5195</Words>
  <Application>Microsoft Office PowerPoint</Application>
  <PresentationFormat>Widescreen</PresentationFormat>
  <Paragraphs>2375</Paragraphs>
  <Slides>199</Slides>
  <Notes>162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199</vt:i4>
      </vt:variant>
    </vt:vector>
  </HeadingPairs>
  <TitlesOfParts>
    <vt:vector size="205" baseType="lpstr">
      <vt:lpstr>Arial</vt:lpstr>
      <vt:lpstr>Calibri</vt:lpstr>
      <vt:lpstr>Calibri Light</vt:lpstr>
      <vt:lpstr>inherit</vt:lpstr>
      <vt:lpstr>Open Sans</vt:lpstr>
      <vt:lpstr>Office Theme</vt:lpstr>
      <vt:lpstr>Internet Of Things (IoT) Advanced</vt:lpstr>
      <vt:lpstr>Introduction</vt:lpstr>
      <vt:lpstr>Topics</vt:lpstr>
      <vt:lpstr>Communication Protocol – MQTT – Deepdive</vt:lpstr>
      <vt:lpstr>Communication Protocol – MQTT – Deepdive</vt:lpstr>
      <vt:lpstr>MQTT – Terminologies</vt:lpstr>
      <vt:lpstr>MQTT – Terminologies</vt:lpstr>
      <vt:lpstr>MQTT – Terminologies</vt:lpstr>
      <vt:lpstr>MQTT – Terminologies</vt:lpstr>
      <vt:lpstr>MQTT – Terminologies</vt:lpstr>
      <vt:lpstr>MQTT - Demo</vt:lpstr>
      <vt:lpstr>MQTT – Demo – Scenario 1</vt:lpstr>
      <vt:lpstr>MQTT – Demo – Scenario 1</vt:lpstr>
      <vt:lpstr>MQTT – Demo – Scenario 1</vt:lpstr>
      <vt:lpstr>MQTT – Demo – Scenario 1</vt:lpstr>
      <vt:lpstr>MQTT – Demo – Scenario 2</vt:lpstr>
      <vt:lpstr>MQTT – Demo – Scenario 3</vt:lpstr>
      <vt:lpstr>MQTT – Demo – Scenario 4</vt:lpstr>
      <vt:lpstr>Raspberry pi</vt:lpstr>
      <vt:lpstr>Raspberry pi</vt:lpstr>
      <vt:lpstr>Projects on Raspberry pi</vt:lpstr>
      <vt:lpstr>Cloud Computing</vt:lpstr>
      <vt:lpstr>Cloud Computing</vt:lpstr>
      <vt:lpstr>Cloud Models</vt:lpstr>
      <vt:lpstr>Cloud Models</vt:lpstr>
      <vt:lpstr>Cloud Models</vt:lpstr>
      <vt:lpstr>Cloud Models</vt:lpstr>
      <vt:lpstr>Cloud Market share</vt:lpstr>
      <vt:lpstr>Cloud Market share - SaaS</vt:lpstr>
      <vt:lpstr>Amazon Web Services (AWS)</vt:lpstr>
      <vt:lpstr>Amazon Web Services (AWS) https://aws.amazon.com/free/</vt:lpstr>
      <vt:lpstr>Amazon Web Services (AWS)</vt:lpstr>
      <vt:lpstr>Amazon Web Services (AWS)</vt:lpstr>
      <vt:lpstr>AWS-Getting started</vt:lpstr>
      <vt:lpstr>AWS-Getting started</vt:lpstr>
      <vt:lpstr>AWS-Getting started</vt:lpstr>
      <vt:lpstr>AWS-Getting started</vt:lpstr>
      <vt:lpstr>AWS-Getting started</vt:lpstr>
      <vt:lpstr>AWS-Getting started</vt:lpstr>
      <vt:lpstr>AWS-Getting started</vt:lpstr>
      <vt:lpstr>AWS-Getting started</vt:lpstr>
      <vt:lpstr>AWS-Connect using SSH</vt:lpstr>
      <vt:lpstr>What is an IoT platform ?</vt:lpstr>
      <vt:lpstr>Key components of an  IoT platform</vt:lpstr>
      <vt:lpstr>Key components of an  IoT platform</vt:lpstr>
      <vt:lpstr>How to choose an IoT platform</vt:lpstr>
      <vt:lpstr>How to choose an IoT platform</vt:lpstr>
      <vt:lpstr>Prominent commercial  IoT platforms</vt:lpstr>
      <vt:lpstr>Comparison of few  commercial IoT platforms</vt:lpstr>
      <vt:lpstr>Prominent commercial  IoT platforms</vt:lpstr>
      <vt:lpstr>IoT platforms – AWS IoT</vt:lpstr>
      <vt:lpstr>IoT platforms – AWS IoT</vt:lpstr>
      <vt:lpstr>IoT platforms – AWS IoT</vt:lpstr>
      <vt:lpstr>IoT platforms – AWS IoT</vt:lpstr>
      <vt:lpstr>IoT platforms – AWS IoT</vt:lpstr>
      <vt:lpstr>IoT platforms – ThingWorx</vt:lpstr>
      <vt:lpstr>IoT platforms – Thingworx</vt:lpstr>
      <vt:lpstr>IoT platforms – ThingWorx</vt:lpstr>
      <vt:lpstr>IoT platforms – Thingworx</vt:lpstr>
      <vt:lpstr>Prominent opensource  IoT platforms</vt:lpstr>
      <vt:lpstr>Comparison of opensource platforms  </vt:lpstr>
      <vt:lpstr>IoT Consortiums</vt:lpstr>
      <vt:lpstr>IoT Consortiums</vt:lpstr>
      <vt:lpstr>IoT Consortiums</vt:lpstr>
      <vt:lpstr>AWS IoT – Deep dive</vt:lpstr>
      <vt:lpstr>AWS IoT – Deep dive</vt:lpstr>
      <vt:lpstr>AWS IoT – Deep dive</vt:lpstr>
      <vt:lpstr>AWS IoT – Deep dive</vt:lpstr>
      <vt:lpstr>AWS IoT – Deep dive</vt:lpstr>
      <vt:lpstr>AWS IoT – Deep dive</vt:lpstr>
      <vt:lpstr>AWS IoT – Deep dive</vt:lpstr>
      <vt:lpstr>AWS IoT – Deep dive</vt:lpstr>
      <vt:lpstr>AWS IoT – Deep dive</vt:lpstr>
      <vt:lpstr>AWS IoT – Deep dive</vt:lpstr>
      <vt:lpstr>AWS IoT – Deep dive</vt:lpstr>
      <vt:lpstr>AWS IoT – Deep dive</vt:lpstr>
      <vt:lpstr>AWS IoT – Deep dive</vt:lpstr>
      <vt:lpstr>AWS IoT – Deep dive</vt:lpstr>
      <vt:lpstr>AWS IoT – Deep dive</vt:lpstr>
      <vt:lpstr>AWS IoT – Deep dive</vt:lpstr>
      <vt:lpstr>AWS IoT – Deep dive</vt:lpstr>
      <vt:lpstr>AWS IoT – Deep dive</vt:lpstr>
      <vt:lpstr>AWS IoT – Deep dive</vt:lpstr>
      <vt:lpstr>AWS IoT – Deep dive</vt:lpstr>
      <vt:lpstr>AWS IoT – Deep dive</vt:lpstr>
      <vt:lpstr>AWS IoT – Deep dive</vt:lpstr>
      <vt:lpstr>AWS IoT – MQTT.fx</vt:lpstr>
      <vt:lpstr>AWS IoT – Deep dive</vt:lpstr>
      <vt:lpstr>AWS IoT – Deep dive</vt:lpstr>
      <vt:lpstr>AWS IoT – Deep dive</vt:lpstr>
      <vt:lpstr>AWS IoT – Deep dive</vt:lpstr>
      <vt:lpstr>AWS IoT – Actions</vt:lpstr>
      <vt:lpstr>AWS IoT – Actions</vt:lpstr>
      <vt:lpstr>AWS IoT – Actions</vt:lpstr>
      <vt:lpstr>AWS IoT – Actions</vt:lpstr>
      <vt:lpstr>AWS IoT – Actions</vt:lpstr>
      <vt:lpstr>AWS IoT – Actions</vt:lpstr>
      <vt:lpstr>AWS IoT – Actions</vt:lpstr>
      <vt:lpstr>AWS IoT – Actions</vt:lpstr>
      <vt:lpstr>AWS IoT – Actions</vt:lpstr>
      <vt:lpstr>AWS IoT – Actions – E-Mail</vt:lpstr>
      <vt:lpstr>AWS IoT – Actions – E-Mail</vt:lpstr>
      <vt:lpstr>AWS IoT – Actions – E-Mail</vt:lpstr>
      <vt:lpstr>AWS IoT – Actions – E-Mail</vt:lpstr>
      <vt:lpstr>AWS IoT – Actions – E-Mail</vt:lpstr>
      <vt:lpstr>AWS IoT – Actions – E-Mail</vt:lpstr>
      <vt:lpstr>AWS IoT – Actions – E-Mail</vt:lpstr>
      <vt:lpstr>AWS IoT – Actions – E-Mail</vt:lpstr>
      <vt:lpstr>AWS IoT – Actions – E-Mail</vt:lpstr>
      <vt:lpstr>AWS IoT – Actions – E-Mail</vt:lpstr>
      <vt:lpstr>AWS IoT – Actions – E-Mail</vt:lpstr>
      <vt:lpstr>AWS IoT – Actions – E-Mail</vt:lpstr>
      <vt:lpstr>AWS IoT – Actions – E-Mail</vt:lpstr>
      <vt:lpstr>AWS IoT – Actions – E-Mail</vt:lpstr>
      <vt:lpstr>AWS IoT – Actions – E-Mail</vt:lpstr>
      <vt:lpstr>AWS IoT – Conditional Data Testing</vt:lpstr>
      <vt:lpstr>AWS IoT – Conditional Data Testing</vt:lpstr>
      <vt:lpstr>AWS IoT – Conditional Data Testing</vt:lpstr>
      <vt:lpstr>AWS IoT – Conditional Data Testing</vt:lpstr>
      <vt:lpstr>AWS IoT</vt:lpstr>
      <vt:lpstr>AWS IoT – S3</vt:lpstr>
      <vt:lpstr>AWS IoT – S3</vt:lpstr>
      <vt:lpstr>AWS IoT – S3</vt:lpstr>
      <vt:lpstr>AWS IoT – S3</vt:lpstr>
      <vt:lpstr>AWS IoT – S3</vt:lpstr>
      <vt:lpstr>AWS IoT – S3</vt:lpstr>
      <vt:lpstr>AWS IoT – S3</vt:lpstr>
      <vt:lpstr>AWS IoT – S3</vt:lpstr>
      <vt:lpstr>AWS IoT – S3</vt:lpstr>
      <vt:lpstr>AWS IoT – S3</vt:lpstr>
      <vt:lpstr>AWS IoT – S3</vt:lpstr>
      <vt:lpstr>AWS IoT – Kinesis Firehose</vt:lpstr>
      <vt:lpstr>AWS IoT – Kinesis Firehose</vt:lpstr>
      <vt:lpstr>AWS IoT – Kinesis Firehose</vt:lpstr>
      <vt:lpstr>AWS IoT – Kinesis Firehose</vt:lpstr>
      <vt:lpstr>AWS IoT – Kinesis Firehose</vt:lpstr>
      <vt:lpstr>AWS IoT – Kinesis Firehose</vt:lpstr>
      <vt:lpstr>AWS IoT – Kinesis Firehose</vt:lpstr>
      <vt:lpstr>AWS IoT – Kinesis Firehose</vt:lpstr>
      <vt:lpstr>AWS IoT – Kinesis Firehose</vt:lpstr>
      <vt:lpstr>AWS IoT – Kinesis Firehose</vt:lpstr>
      <vt:lpstr>AWS IoT – Kinesis Firehose</vt:lpstr>
      <vt:lpstr>AWS IoT – Kinesis Firehose</vt:lpstr>
      <vt:lpstr>AWS IoT – Kinesis Firehose</vt:lpstr>
      <vt:lpstr>AWS IoT – Kinesis Firehose</vt:lpstr>
      <vt:lpstr>AWS IoT – Kinesis Firehose</vt:lpstr>
      <vt:lpstr>AWS IoT – Kinesis Firehose</vt:lpstr>
      <vt:lpstr>AWS IoT – Kinesis Firehose</vt:lpstr>
      <vt:lpstr>AWS IoT – Kinesis Firehose</vt:lpstr>
      <vt:lpstr>AWS IoT – DynamoDB</vt:lpstr>
      <vt:lpstr>AWS IoT – DynamoDB</vt:lpstr>
      <vt:lpstr>AWS IoT – DynamoDB</vt:lpstr>
      <vt:lpstr>AWS IoT – DynamoDB</vt:lpstr>
      <vt:lpstr>AWS IoT – DynamoDB</vt:lpstr>
      <vt:lpstr>AWS IoT – DynamoDB</vt:lpstr>
      <vt:lpstr>AWS IoT – DynamoDB</vt:lpstr>
      <vt:lpstr>AWS IoT – DynamoDB</vt:lpstr>
      <vt:lpstr>AWS IoT – Data Pipeline</vt:lpstr>
      <vt:lpstr>AWS IoT – Data Pipeline</vt:lpstr>
      <vt:lpstr>AWS IoT – Data Pipeline</vt:lpstr>
      <vt:lpstr>AWS IoT – Data Pipeline</vt:lpstr>
      <vt:lpstr>AWS IoT – Data Pipeline</vt:lpstr>
      <vt:lpstr>AWS IoT – Data Pipeline</vt:lpstr>
      <vt:lpstr>AWS IoT – Glue</vt:lpstr>
      <vt:lpstr>AWS IoT – Glue</vt:lpstr>
      <vt:lpstr>AWS IoT – Glue Crawl data</vt:lpstr>
      <vt:lpstr>AWS IoT – Glue Crawl data</vt:lpstr>
      <vt:lpstr>AWS IoT – Glue Crawl data</vt:lpstr>
      <vt:lpstr>AWS IoT – Glue Crawl data</vt:lpstr>
      <vt:lpstr>AWS IoT – Glue Crawl data</vt:lpstr>
      <vt:lpstr>AWS IoT – Glue Crawl data</vt:lpstr>
      <vt:lpstr>AWS IoT – Glue Crawl data</vt:lpstr>
      <vt:lpstr>AWS IoT – Glue Crawl data</vt:lpstr>
      <vt:lpstr>AWS IoT – Glue Crawl data</vt:lpstr>
      <vt:lpstr>AWS IoT – Glue Crawl data</vt:lpstr>
      <vt:lpstr>AWS IoT – Glue Crawl data</vt:lpstr>
      <vt:lpstr>AWS IoT – ETL Jobs</vt:lpstr>
      <vt:lpstr>AWS IoT – ETL Jobs</vt:lpstr>
      <vt:lpstr>AWS IoT – ETL Jobs</vt:lpstr>
      <vt:lpstr>AWS IoT – ETL Jobs</vt:lpstr>
      <vt:lpstr>AWS IoT – ETL Jobs</vt:lpstr>
      <vt:lpstr>AWS IoT – ETL Jobs</vt:lpstr>
      <vt:lpstr>AWS IoT – ETL Jobs</vt:lpstr>
      <vt:lpstr>AWS IoT – ETL Jobs</vt:lpstr>
      <vt:lpstr>AWS IoT – ETL Jobs</vt:lpstr>
      <vt:lpstr>AWS IoT – ETL Jobs</vt:lpstr>
      <vt:lpstr>AWS IoT – ETL Jobs</vt:lpstr>
      <vt:lpstr>AWS IoT – ETL Jobs</vt:lpstr>
      <vt:lpstr>AWS IoT – ETL Jobs</vt:lpstr>
      <vt:lpstr>AWS QuickSight</vt:lpstr>
      <vt:lpstr>AWS QuickSight</vt:lpstr>
      <vt:lpstr>AWS QuickSight</vt:lpstr>
      <vt:lpstr>AWS QuickSight</vt:lpstr>
      <vt:lpstr>AWS QuickSight</vt:lpstr>
      <vt:lpstr>AWS QuickSight</vt:lpstr>
      <vt:lpstr>IoT Data analytics</vt:lpstr>
      <vt:lpstr>IoT Data analytics</vt:lpstr>
      <vt:lpstr>IoT Data analytics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Basics</dc:title>
  <dc:creator>raghu prasad</dc:creator>
  <cp:lastModifiedBy>Thinkpad</cp:lastModifiedBy>
  <cp:revision>1085</cp:revision>
  <dcterms:created xsi:type="dcterms:W3CDTF">2017-06-25T15:07:02Z</dcterms:created>
  <dcterms:modified xsi:type="dcterms:W3CDTF">2019-06-10T23:15:27Z</dcterms:modified>
</cp:coreProperties>
</file>